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72" r:id="rId2"/>
    <p:sldMasterId id="2147483825" r:id="rId3"/>
    <p:sldMasterId id="2147483850" r:id="rId4"/>
    <p:sldMasterId id="2147483868" r:id="rId5"/>
  </p:sldMasterIdLst>
  <p:notesMasterIdLst>
    <p:notesMasterId r:id="rId14"/>
  </p:notesMasterIdLst>
  <p:handoutMasterIdLst>
    <p:handoutMasterId r:id="rId15"/>
  </p:handoutMasterIdLst>
  <p:sldIdLst>
    <p:sldId id="440" r:id="rId6"/>
    <p:sldId id="2623" r:id="rId7"/>
    <p:sldId id="2631" r:id="rId8"/>
    <p:sldId id="2637" r:id="rId9"/>
    <p:sldId id="2636" r:id="rId10"/>
    <p:sldId id="2633" r:id="rId11"/>
    <p:sldId id="2634" r:id="rId12"/>
    <p:sldId id="2638" r:id="rId13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955CFC-69E5-4026-B472-9B79DF23D3DF}">
          <p14:sldIdLst>
            <p14:sldId id="440"/>
            <p14:sldId id="2623"/>
            <p14:sldId id="2631"/>
            <p14:sldId id="2637"/>
            <p14:sldId id="2636"/>
            <p14:sldId id="2633"/>
            <p14:sldId id="2634"/>
            <p14:sldId id="2638"/>
          </p14:sldIdLst>
        </p14:section>
        <p14:section name="กรอบฯ64" id="{A5AF82E5-3384-49EC-B26C-4A06FE80F47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BDD7EE"/>
    <a:srgbClr val="EAEFF7"/>
    <a:srgbClr val="F9D6BF"/>
    <a:srgbClr val="FADDCA"/>
    <a:srgbClr val="F9D3B9"/>
    <a:srgbClr val="F8CBAD"/>
    <a:srgbClr val="FFB3B3"/>
    <a:srgbClr val="FFC5C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77" autoAdjust="0"/>
    <p:restoredTop sz="95514" autoAdjust="0"/>
  </p:normalViewPr>
  <p:slideViewPr>
    <p:cSldViewPr snapToGrid="0">
      <p:cViewPr varScale="1">
        <p:scale>
          <a:sx n="89" d="100"/>
          <a:sy n="89" d="100"/>
        </p:scale>
        <p:origin x="96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766" cy="497051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23" y="2"/>
            <a:ext cx="2945766" cy="497051"/>
          </a:xfrm>
          <a:prstGeom prst="rect">
            <a:avLst/>
          </a:prstGeom>
        </p:spPr>
        <p:txBody>
          <a:bodyPr vert="horz" lIns="91450" tIns="45724" rIns="91450" bIns="45724" rtlCol="0"/>
          <a:lstStyle>
            <a:lvl1pPr algn="r">
              <a:defRPr sz="1200"/>
            </a:lvl1pPr>
          </a:lstStyle>
          <a:p>
            <a:fld id="{57DBEC10-2076-4D6C-A119-AE110CFCFAAC}" type="datetimeFigureOut">
              <a:rPr lang="th-TH" smtClean="0"/>
              <a:pPr/>
              <a:t>22/10/63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595"/>
            <a:ext cx="2945766" cy="497051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23" y="9429595"/>
            <a:ext cx="2945766" cy="497051"/>
          </a:xfrm>
          <a:prstGeom prst="rect">
            <a:avLst/>
          </a:prstGeom>
        </p:spPr>
        <p:txBody>
          <a:bodyPr vert="horz" lIns="91450" tIns="45724" rIns="91450" bIns="45724" rtlCol="0" anchor="b"/>
          <a:lstStyle>
            <a:lvl1pPr algn="r">
              <a:defRPr sz="1200"/>
            </a:lvl1pPr>
          </a:lstStyle>
          <a:p>
            <a:fld id="{1271A6C7-01AD-4898-A69F-F21E51C1170E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2393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3" y="10"/>
            <a:ext cx="2945659" cy="498056"/>
          </a:xfrm>
          <a:prstGeom prst="rect">
            <a:avLst/>
          </a:prstGeom>
        </p:spPr>
        <p:txBody>
          <a:bodyPr vert="horz" lIns="92045" tIns="46022" rIns="92045" bIns="4602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61" y="10"/>
            <a:ext cx="2945659" cy="498056"/>
          </a:xfrm>
          <a:prstGeom prst="rect">
            <a:avLst/>
          </a:prstGeom>
        </p:spPr>
        <p:txBody>
          <a:bodyPr vert="horz" lIns="92045" tIns="46022" rIns="92045" bIns="46022" rtlCol="0"/>
          <a:lstStyle>
            <a:lvl1pPr algn="r">
              <a:defRPr sz="1200"/>
            </a:lvl1pPr>
          </a:lstStyle>
          <a:p>
            <a:fld id="{89B3FE29-7ED5-489A-A98F-03A3072594B9}" type="datetimeFigureOut">
              <a:rPr lang="th-TH" smtClean="0"/>
              <a:pPr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5" tIns="46022" rIns="92045" bIns="46022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3"/>
            <a:ext cx="5438140" cy="3908614"/>
          </a:xfrm>
          <a:prstGeom prst="rect">
            <a:avLst/>
          </a:prstGeom>
        </p:spPr>
        <p:txBody>
          <a:bodyPr vert="horz" lIns="92045" tIns="46022" rIns="92045" bIns="460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3" y="9428594"/>
            <a:ext cx="2945659" cy="498055"/>
          </a:xfrm>
          <a:prstGeom prst="rect">
            <a:avLst/>
          </a:prstGeom>
        </p:spPr>
        <p:txBody>
          <a:bodyPr vert="horz" lIns="92045" tIns="46022" rIns="92045" bIns="4602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61" y="9428594"/>
            <a:ext cx="2945659" cy="498055"/>
          </a:xfrm>
          <a:prstGeom prst="rect">
            <a:avLst/>
          </a:prstGeom>
        </p:spPr>
        <p:txBody>
          <a:bodyPr vert="horz" lIns="92045" tIns="46022" rIns="92045" bIns="46022" rtlCol="0" anchor="b"/>
          <a:lstStyle>
            <a:lvl1pPr algn="r">
              <a:defRPr sz="1200"/>
            </a:lvl1pPr>
          </a:lstStyle>
          <a:p>
            <a:fld id="{2964C197-F2EC-4792-88B0-A8B72B8392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0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794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0613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4826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377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28A2-9732-43E0-8F70-97C6A2EA909B}" type="datetime1">
              <a:rPr lang="th-TH" smtClean="0"/>
              <a:t>22/10/63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93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F7E-019C-4C7B-A449-EA7443FB7E6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7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E3D1B-7A28-4513-B478-37FF5606930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3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7869-30C6-404E-9132-E6AF6E7C7B2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1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1133-0381-4BA3-98AA-C630083DB16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61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17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603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1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4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1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CF074AD-5A0D-40B4-813D-34862D7DF200}"/>
              </a:ext>
            </a:extLst>
          </p:cNvPr>
          <p:cNvSpPr/>
          <p:nvPr userDrawn="1"/>
        </p:nvSpPr>
        <p:spPr>
          <a:xfrm>
            <a:off x="0" y="-1"/>
            <a:ext cx="914400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36F6D66-F2F9-4BF4-99F9-B1BA1142497F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6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31"/>
          <p:cNvSpPr>
            <a:spLocks noChangeShapeType="1"/>
          </p:cNvSpPr>
          <p:nvPr userDrawn="1"/>
        </p:nvSpPr>
        <p:spPr bwMode="auto">
          <a:xfrm>
            <a:off x="1" y="447536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hangingPunct="0"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467" y="3286539"/>
            <a:ext cx="9144000" cy="10154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h-TH" sz="2800" b="1" dirty="0">
                <a:solidFill>
                  <a:srgbClr val="2E2E9C"/>
                </a:solidFill>
              </a:rPr>
              <a:t>พัฒนาระบบราชการ เพื่อชีวิตที่ดีขึ้นของประชาชน</a:t>
            </a:r>
            <a:endParaRPr lang="en-US" sz="2800" b="1" dirty="0">
              <a:solidFill>
                <a:srgbClr val="2E2E9C"/>
              </a:solidFill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E2E9C"/>
                </a:solidFill>
              </a:rPr>
              <a:t>GOOD  GOVERNANCE  FOR  BETTER  LIFE</a:t>
            </a:r>
            <a:endParaRPr lang="th-TH" sz="4000" b="1" dirty="0">
              <a:solidFill>
                <a:srgbClr val="2E2E9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414" y="2092967"/>
            <a:ext cx="1302570" cy="10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94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AAB49C-82D6-462D-8630-09F94CD9C293}"/>
              </a:ext>
            </a:extLst>
          </p:cNvPr>
          <p:cNvSpPr/>
          <p:nvPr userDrawn="1"/>
        </p:nvSpPr>
        <p:spPr>
          <a:xfrm>
            <a:off x="0" y="-1"/>
            <a:ext cx="9144000" cy="6531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8D265AB-C1BD-4CEB-AE14-D0E6C976BF8A}"/>
              </a:ext>
            </a:extLst>
          </p:cNvPr>
          <p:cNvSpPr/>
          <p:nvPr userDrawn="1"/>
        </p:nvSpPr>
        <p:spPr>
          <a:xfrm>
            <a:off x="542109" y="291739"/>
            <a:ext cx="7889966" cy="772019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73C4845-8216-4B2A-A66E-536E74678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F96AC6-9B82-47F8-82E6-EA6FB9EA9653}"/>
              </a:ext>
            </a:extLst>
          </p:cNvPr>
          <p:cNvSpPr/>
          <p:nvPr userDrawn="1"/>
        </p:nvSpPr>
        <p:spPr>
          <a:xfrm>
            <a:off x="0" y="6792686"/>
            <a:ext cx="9144000" cy="6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3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9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Freeform 44">
            <a:extLst>
              <a:ext uri="{FF2B5EF4-FFF2-40B4-BE49-F238E27FC236}">
                <a16:creationId xmlns:a16="http://schemas.microsoft.com/office/drawing/2014/main" xmlns="" id="{C07FBD2D-6A89-414D-85F9-7BB69D5020BD}"/>
              </a:ext>
            </a:extLst>
          </p:cNvPr>
          <p:cNvSpPr>
            <a:spLocks noChangeAspect="1"/>
          </p:cNvSpPr>
          <p:nvPr/>
        </p:nvSpPr>
        <p:spPr>
          <a:xfrm>
            <a:off x="6456020" y="1457404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 dirty="0">
              <a:solidFill>
                <a:prstClr val="black"/>
              </a:solidFill>
            </a:endParaRP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xmlns="" id="{B11ECC53-3D93-4507-89DA-7C96C5F9837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11181" y="2390854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 dirty="0">
              <a:solidFill>
                <a:prstClr val="black"/>
              </a:solidFill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5B2F270D-6127-4230-AAA0-00D1740544F6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1358917" y="2529656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1FCAD4D1-1D22-4C76-A670-F8AC37A106D2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6838175" y="1596206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xmlns="" id="{C3AF9648-F60B-452B-86AC-AB13E224D3FD}"/>
              </a:ext>
            </a:extLst>
          </p:cNvPr>
          <p:cNvSpPr>
            <a:spLocks noChangeAspect="1"/>
          </p:cNvSpPr>
          <p:nvPr userDrawn="1"/>
        </p:nvSpPr>
        <p:spPr>
          <a:xfrm>
            <a:off x="3529415" y="4314904"/>
            <a:ext cx="2186681" cy="1570864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bg1"/>
          </a:solidFill>
          <a:ln w="889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2025" dirty="0">
              <a:solidFill>
                <a:prstClr val="black"/>
              </a:solidFill>
            </a:endParaRPr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xmlns="" id="{ADE84C9C-AE4C-4919-85E3-27955132D9EC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3902094" y="4453706"/>
            <a:ext cx="969945" cy="129326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92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B178950-6460-489A-86E8-DA794485598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406725" y="1819077"/>
            <a:ext cx="7194958" cy="2645996"/>
          </a:xfrm>
          <a:custGeom>
            <a:avLst/>
            <a:gdLst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0 w 6913722"/>
              <a:gd name="connsiteY3" fmla="*/ 1800200 h 1800200"/>
              <a:gd name="connsiteX4" fmla="*/ 0 w 6913722"/>
              <a:gd name="connsiteY4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103257 w 6913722"/>
              <a:gd name="connsiteY3" fmla="*/ 1791789 h 1800200"/>
              <a:gd name="connsiteX4" fmla="*/ 0 w 6913722"/>
              <a:gd name="connsiteY4" fmla="*/ 1800200 h 1800200"/>
              <a:gd name="connsiteX5" fmla="*/ 0 w 6913722"/>
              <a:gd name="connsiteY5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103257 w 6913722"/>
              <a:gd name="connsiteY4" fmla="*/ 1791789 h 1800200"/>
              <a:gd name="connsiteX5" fmla="*/ 0 w 6913722"/>
              <a:gd name="connsiteY5" fmla="*/ 1800200 h 1800200"/>
              <a:gd name="connsiteX6" fmla="*/ 0 w 6913722"/>
              <a:gd name="connsiteY6" fmla="*/ 0 h 1800200"/>
              <a:gd name="connsiteX0" fmla="*/ 0 w 6913722"/>
              <a:gd name="connsiteY0" fmla="*/ 0 h 1800200"/>
              <a:gd name="connsiteX1" fmla="*/ 6913722 w 6913722"/>
              <a:gd name="connsiteY1" fmla="*/ 0 h 1800200"/>
              <a:gd name="connsiteX2" fmla="*/ 6913722 w 6913722"/>
              <a:gd name="connsiteY2" fmla="*/ 1800200 h 1800200"/>
              <a:gd name="connsiteX3" fmla="*/ 1489151 w 6913722"/>
              <a:gd name="connsiteY3" fmla="*/ 1800178 h 1800200"/>
              <a:gd name="connsiteX4" fmla="*/ 1287815 w 6913722"/>
              <a:gd name="connsiteY4" fmla="*/ 1791789 h 1800200"/>
              <a:gd name="connsiteX5" fmla="*/ 1103257 w 6913722"/>
              <a:gd name="connsiteY5" fmla="*/ 1791789 h 1800200"/>
              <a:gd name="connsiteX6" fmla="*/ 0 w 6913722"/>
              <a:gd name="connsiteY6" fmla="*/ 1800200 h 1800200"/>
              <a:gd name="connsiteX7" fmla="*/ 0 w 6913722"/>
              <a:gd name="connsiteY7" fmla="*/ 0 h 1800200"/>
              <a:gd name="connsiteX0" fmla="*/ 0 w 6913722"/>
              <a:gd name="connsiteY0" fmla="*/ 0 h 1951179"/>
              <a:gd name="connsiteX1" fmla="*/ 6913722 w 6913722"/>
              <a:gd name="connsiteY1" fmla="*/ 0 h 1951179"/>
              <a:gd name="connsiteX2" fmla="*/ 6913722 w 6913722"/>
              <a:gd name="connsiteY2" fmla="*/ 1800200 h 1951179"/>
              <a:gd name="connsiteX3" fmla="*/ 1489151 w 6913722"/>
              <a:gd name="connsiteY3" fmla="*/ 1800178 h 1951179"/>
              <a:gd name="connsiteX4" fmla="*/ 1296204 w 6913722"/>
              <a:gd name="connsiteY4" fmla="*/ 1951179 h 1951179"/>
              <a:gd name="connsiteX5" fmla="*/ 1103257 w 6913722"/>
              <a:gd name="connsiteY5" fmla="*/ 1791789 h 1951179"/>
              <a:gd name="connsiteX6" fmla="*/ 0 w 6913722"/>
              <a:gd name="connsiteY6" fmla="*/ 1800200 h 1951179"/>
              <a:gd name="connsiteX7" fmla="*/ 0 w 6913722"/>
              <a:gd name="connsiteY7" fmla="*/ 0 h 1951179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303214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  <a:gd name="connsiteX0" fmla="*/ 0 w 6913722"/>
              <a:gd name="connsiteY0" fmla="*/ 0 h 2002718"/>
              <a:gd name="connsiteX1" fmla="*/ 6913722 w 6913722"/>
              <a:gd name="connsiteY1" fmla="*/ 0 h 2002718"/>
              <a:gd name="connsiteX2" fmla="*/ 6913722 w 6913722"/>
              <a:gd name="connsiteY2" fmla="*/ 1800200 h 2002718"/>
              <a:gd name="connsiteX3" fmla="*/ 1489151 w 6913722"/>
              <a:gd name="connsiteY3" fmla="*/ 1800178 h 2002718"/>
              <a:gd name="connsiteX4" fmla="*/ 1289193 w 6913722"/>
              <a:gd name="connsiteY4" fmla="*/ 2002718 h 2002718"/>
              <a:gd name="connsiteX5" fmla="*/ 1103257 w 6913722"/>
              <a:gd name="connsiteY5" fmla="*/ 1791789 h 2002718"/>
              <a:gd name="connsiteX6" fmla="*/ 0 w 6913722"/>
              <a:gd name="connsiteY6" fmla="*/ 1800200 h 2002718"/>
              <a:gd name="connsiteX7" fmla="*/ 0 w 6913722"/>
              <a:gd name="connsiteY7" fmla="*/ 0 h 200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13722" h="2002718">
                <a:moveTo>
                  <a:pt x="0" y="0"/>
                </a:moveTo>
                <a:lnTo>
                  <a:pt x="6913722" y="0"/>
                </a:lnTo>
                <a:lnTo>
                  <a:pt x="6913722" y="1800200"/>
                </a:lnTo>
                <a:lnTo>
                  <a:pt x="1489151" y="1800178"/>
                </a:lnTo>
                <a:lnTo>
                  <a:pt x="1289193" y="2002718"/>
                </a:lnTo>
                <a:lnTo>
                  <a:pt x="1103257" y="1791789"/>
                </a:lnTo>
                <a:lnTo>
                  <a:pt x="0" y="18002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685817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50AE06E-08A3-48B7-8322-CE3798623A8B}"/>
              </a:ext>
            </a:extLst>
          </p:cNvPr>
          <p:cNvSpPr/>
          <p:nvPr userDrawn="1"/>
        </p:nvSpPr>
        <p:spPr>
          <a:xfrm>
            <a:off x="0" y="1819077"/>
            <a:ext cx="1406726" cy="23899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708D5EC-6A83-4792-81FB-2ECCB0ABE2A2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7211561" y="4396979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DD53BE75-DFE8-4D1E-89D4-0824C71EED78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5678035" y="4396979"/>
            <a:ext cx="1390123" cy="1670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93642239-33D4-4D2F-AC90-7781FC846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0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3723FA40-FCE6-4B16-AF36-281B510020EB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50097" y="1792600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98B135-3ED1-42E9-A42D-5B4F7F10C237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50097" y="2878386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B0371065-5281-4086-9A62-2FB24E56E50B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550097" y="3964172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1805CC9B-AA32-4069-B262-3DA21DB7FF5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550097" y="5049958"/>
            <a:ext cx="1350000" cy="1008000"/>
          </a:xfrm>
          <a:prstGeom prst="roundRect">
            <a:avLst>
              <a:gd name="adj" fmla="val 7223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/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EAF47A72-6930-4058-A5F2-8E8A5F1A5B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67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E514C0E-C202-46C1-9852-BA3E45CA02B3}"/>
              </a:ext>
            </a:extLst>
          </p:cNvPr>
          <p:cNvSpPr/>
          <p:nvPr userDrawn="1"/>
        </p:nvSpPr>
        <p:spPr>
          <a:xfrm>
            <a:off x="6986858" y="3209360"/>
            <a:ext cx="162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F202D61-F30B-4228-A377-5750CAA2B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86858" y="177303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C423E02-128E-42A1-8953-2DE50A51FCF9}"/>
              </a:ext>
            </a:extLst>
          </p:cNvPr>
          <p:cNvSpPr/>
          <p:nvPr userDrawn="1"/>
        </p:nvSpPr>
        <p:spPr>
          <a:xfrm>
            <a:off x="5366858" y="4645814"/>
            <a:ext cx="1620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06F87C8A-190B-4FCA-A7E1-913DC2A32AA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986858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AA0A630E-93DB-487F-929A-17764764CDB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366697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1B731-17ED-4D6F-800A-73D3A14C3992}"/>
              </a:ext>
            </a:extLst>
          </p:cNvPr>
          <p:cNvSpPr/>
          <p:nvPr userDrawn="1"/>
        </p:nvSpPr>
        <p:spPr>
          <a:xfrm>
            <a:off x="5366858" y="1773034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46A58-880F-470E-AAFB-4D7CB30D2CF6}"/>
              </a:ext>
            </a:extLst>
          </p:cNvPr>
          <p:cNvSpPr/>
          <p:nvPr userDrawn="1"/>
        </p:nvSpPr>
        <p:spPr>
          <a:xfrm>
            <a:off x="3746536" y="3209360"/>
            <a:ext cx="1620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FBD37972-1F7F-4C9E-A6D4-C90E3B8369F0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746177" y="4645814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8E23BEDE-B250-40DE-8D39-C0803D8CC43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2126375" y="3209360"/>
            <a:ext cx="162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3AFCEB-A5C6-4DD3-BD22-AE741EDA18AE}"/>
              </a:ext>
            </a:extLst>
          </p:cNvPr>
          <p:cNvSpPr/>
          <p:nvPr userDrawn="1"/>
        </p:nvSpPr>
        <p:spPr>
          <a:xfrm>
            <a:off x="506213" y="3209360"/>
            <a:ext cx="1620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15"/>
            <a:endParaRPr lang="ko-KR" altLang="en-US" sz="9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B5DC6E82-1C6B-48EE-8DA8-170A8B2427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7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748D85DA-55FA-483F-AB10-C7570C4473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1880" y="1478364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1F59985C-8D83-4C2F-A77E-7409877460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1880" y="3120588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9FFF4ED5-B4BB-4511-BAAB-643117CC53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31880" y="4762777"/>
            <a:ext cx="153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1EFECA9-E86B-4786-893E-598AACF58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37283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xmlns="" id="{34EDB837-B580-4594-B731-E5003B3041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75000" y="3120588"/>
            <a:ext cx="1269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7357A188-0C12-42C9-978C-C9C96AE211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1847" y="1766364"/>
            <a:ext cx="1539000" cy="115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1CDAEB8-C380-4585-AF5E-9239B85467FF}"/>
              </a:ext>
            </a:extLst>
          </p:cNvPr>
          <p:cNvSpPr/>
          <p:nvPr userDrawn="1"/>
        </p:nvSpPr>
        <p:spPr>
          <a:xfrm>
            <a:off x="1" y="3120588"/>
            <a:ext cx="4860847" cy="155069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F0EDCD-8042-4D71-BF31-EA988202BFCC}"/>
              </a:ext>
            </a:extLst>
          </p:cNvPr>
          <p:cNvSpPr/>
          <p:nvPr userDrawn="1"/>
        </p:nvSpPr>
        <p:spPr>
          <a:xfrm>
            <a:off x="3321847" y="2912764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F4A05E-6641-4664-BFC0-C9825CBA2DD2}"/>
              </a:ext>
            </a:extLst>
          </p:cNvPr>
          <p:cNvSpPr/>
          <p:nvPr userDrawn="1"/>
        </p:nvSpPr>
        <p:spPr>
          <a:xfrm>
            <a:off x="4931880" y="2912764"/>
            <a:ext cx="153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DE6A5E-4942-4403-9E96-15A90E9769CC}"/>
              </a:ext>
            </a:extLst>
          </p:cNvPr>
          <p:cNvSpPr/>
          <p:nvPr userDrawn="1"/>
        </p:nvSpPr>
        <p:spPr>
          <a:xfrm>
            <a:off x="4931880" y="4563278"/>
            <a:ext cx="1539000" cy="10800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81AA1FC-A026-419C-BCC1-A178BDFD1AED}"/>
              </a:ext>
            </a:extLst>
          </p:cNvPr>
          <p:cNvSpPr/>
          <p:nvPr userDrawn="1"/>
        </p:nvSpPr>
        <p:spPr>
          <a:xfrm>
            <a:off x="4931880" y="6202777"/>
            <a:ext cx="153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EA4A0FF-3048-41CF-8C3B-89DDC877F673}"/>
              </a:ext>
            </a:extLst>
          </p:cNvPr>
          <p:cNvSpPr/>
          <p:nvPr userDrawn="1"/>
        </p:nvSpPr>
        <p:spPr>
          <a:xfrm>
            <a:off x="6538440" y="4563278"/>
            <a:ext cx="1269000" cy="10800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A162D9-B8DB-43D5-9501-BB93810F4E35}"/>
              </a:ext>
            </a:extLst>
          </p:cNvPr>
          <p:cNvSpPr/>
          <p:nvPr userDrawn="1"/>
        </p:nvSpPr>
        <p:spPr>
          <a:xfrm>
            <a:off x="7875000" y="4563278"/>
            <a:ext cx="1269000" cy="10800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15"/>
            <a:endParaRPr lang="ko-KR" altLang="en-US" sz="1350" dirty="0">
              <a:solidFill>
                <a:prstClr val="white"/>
              </a:solidFill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9EB979E4-AE0D-438C-A9FB-60544B69CD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2647" y="33951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72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E069D14A-5371-4906-93E3-B1811A107B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9144000" cy="6561424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6858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71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54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4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8F29-6832-4DF5-B6AB-1DB31E85DEE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56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8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4C4E-CB83-4BB7-93EE-8AF7DE8DCF7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193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CEFC-CA58-47EF-9B25-F68FBD944BB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23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828A2-9732-43E0-8F70-97C6A2EA909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2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26BA-242C-406A-9989-DAA33DAC4B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4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E1ECD-3908-4A90-81E4-6FDC88E09DC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D2B4-E8CD-442D-A7CD-008FE18AE8BE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2C83-44B7-4EA0-AD0F-8B64D5E0EA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7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C18B7-8052-440B-B1EA-ABE51635118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6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3BB84-46D1-4E2F-89E7-A5FCB3B1153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6414" y="6343800"/>
            <a:ext cx="2057400" cy="365125"/>
          </a:xfrm>
        </p:spPr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0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96F9E-FC79-495D-A315-5CF5CCA2C301}" type="datetime1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510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9">
            <a:extLst>
              <a:ext uri="{FF2B5EF4-FFF2-40B4-BE49-F238E27FC236}">
                <a16:creationId xmlns="" xmlns:a16="http://schemas.microsoft.com/office/drawing/2014/main" id="{863C10E3-BA1C-4D2A-8415-ADB45EE1E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553183"/>
            <a:ext cx="9139533" cy="1686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="" xmlns:a16="http://schemas.microsoft.com/office/drawing/2014/main" id="{8D54ED21-F984-4EE2-BD6C-40987FF5BA4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334995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Line 31">
            <a:extLst>
              <a:ext uri="{FF2B5EF4-FFF2-40B4-BE49-F238E27FC236}">
                <a16:creationId xmlns="" xmlns:a16="http://schemas.microsoft.com/office/drawing/2014/main" id="{9D63FDC9-1ED5-4349-B491-12C22CB06A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2464277"/>
            <a:ext cx="9144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084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FD060A-DB99-4B43-9AAF-54CBCD736EA3}" type="datetime1">
              <a:rPr lang="th-TH" smtClean="0">
                <a:solidFill>
                  <a:prstClr val="black">
                    <a:tint val="75000"/>
                  </a:prstClr>
                </a:solidFill>
                <a:latin typeface="Calibri"/>
                <a:cs typeface="Cordia New" panose="020B0304020202020204" pitchFamily="34" charset="-34"/>
              </a:rPr>
              <a:t>22/10/63</a:t>
            </a:fld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th-TH">
              <a:solidFill>
                <a:prstClr val="black">
                  <a:tint val="75000"/>
                </a:prstClr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AB7990-C23E-452F-BB36-AD412BC74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538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7D103AA-8845-4AAA-8DCD-945F174AEA28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197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0ECD-60B6-41DF-B883-0BCEE6ABB8D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CE093-0AC2-4D13-B92F-1971B0C04253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785F95F1-3CDE-4E44-8E92-2A0936E798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68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68530" tIns="34266" rIns="68530" bIns="3426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>
            <a:extLst>
              <a:ext uri="{FF2B5EF4-FFF2-40B4-BE49-F238E27FC236}">
                <a16:creationId xmlns="" xmlns:a16="http://schemas.microsoft.com/office/drawing/2014/main" id="{2B65C93A-3F72-4647-841C-E936D1713C0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>
            <a:extLst>
              <a:ext uri="{FF2B5EF4-FFF2-40B4-BE49-F238E27FC236}">
                <a16:creationId xmlns="" xmlns:a16="http://schemas.microsoft.com/office/drawing/2014/main" id="{4C371ABE-E61C-41F3-872A-E3DC058C870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68530" tIns="34266" rIns="68530" bIns="34266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35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88B35BA-276F-496B-837F-69C8C0E761F8}"/>
              </a:ext>
            </a:extLst>
          </p:cNvPr>
          <p:cNvSpPr txBox="1">
            <a:spLocks/>
          </p:cNvSpPr>
          <p:nvPr userDrawn="1"/>
        </p:nvSpPr>
        <p:spPr>
          <a:xfrm>
            <a:off x="82551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1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2B173AD-9A6E-48DD-A788-6311119ECB9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94" y="80930"/>
            <a:ext cx="606256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1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EB1FE844-FDB9-4FED-B9F1-14F7E26D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9024" y="634528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7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76197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76197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9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hf hdr="0" ftr="0" dt="0"/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B5D8C28-4A14-467A-BA64-F91F8AD91F9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457200"/>
              <a:t>22/10/63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510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defTabSz="457200"/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467" y="43949"/>
            <a:ext cx="9139533" cy="620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lIns="91373" tIns="45688" rIns="91373" bIns="45688" anchor="ctr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8" name="Line 31"/>
          <p:cNvSpPr>
            <a:spLocks noChangeShapeType="1"/>
          </p:cNvSpPr>
          <p:nvPr userDrawn="1"/>
        </p:nvSpPr>
        <p:spPr bwMode="auto">
          <a:xfrm>
            <a:off x="0" y="680521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9" name="Line 31"/>
          <p:cNvSpPr>
            <a:spLocks noChangeShapeType="1"/>
          </p:cNvSpPr>
          <p:nvPr userDrawn="1"/>
        </p:nvSpPr>
        <p:spPr bwMode="auto">
          <a:xfrm>
            <a:off x="0" y="19813"/>
            <a:ext cx="9148467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lIns="91373" tIns="45688" rIns="91373" bIns="45688"/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800" dirty="0">
              <a:solidFill>
                <a:srgbClr val="333333"/>
              </a:solidFill>
              <a:latin typeface="Arial" charset="0"/>
              <a:cs typeface="Angsana New" charset="-34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82550" y="191022"/>
            <a:ext cx="7842250" cy="381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94" y="80928"/>
            <a:ext cx="606256" cy="50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6A0A9D-A185-4BE5-B99D-C92932B2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103AA-8845-4AAA-8DCD-945F174AEA28}" type="slidenum">
              <a:rPr kumimoji="0" lang="th-TH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h-TH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578099"/>
            <a:ext cx="9077325" cy="163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03275" indent="-803275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/>
            </a:pP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(ร่าง</a:t>
            </a:r>
            <a:r>
              <a:rPr lang="th-TH" altLang="zh-CN" sz="2200" b="1" spc="-3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) ข้อเสนอตัวชี้วัด</a:t>
            </a: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การ</a:t>
            </a:r>
            <a:r>
              <a:rPr lang="th-TH" altLang="zh-CN" sz="2200" b="1" spc="-3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ประเมินส่วน</a:t>
            </a: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ราชการ</a:t>
            </a:r>
          </a:p>
          <a:p>
            <a:pPr marL="803275" indent="-803275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/>
            </a:pP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</a:t>
            </a:r>
          </a:p>
          <a:p>
            <a:pPr marL="803275" indent="-803275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/>
            </a:pP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ประจำปีงบประมาณ พ.ศ. 256</a:t>
            </a:r>
            <a:r>
              <a:rPr lang="en-US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4</a:t>
            </a:r>
            <a:endParaRPr lang="th-TH" altLang="zh-CN" sz="2200" b="1" spc="-30" dirty="0" smtClean="0">
              <a:solidFill>
                <a:srgbClr val="00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  <a:p>
            <a:pPr marL="803275" indent="-803275" algn="ctr" defTabSz="457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tabLst>
                <a:tab pos="803275" algn="l"/>
              </a:tabLst>
              <a:defRPr/>
            </a:pPr>
            <a:r>
              <a:rPr lang="th-TH" altLang="zh-CN" sz="2200" b="1" spc="-3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ของกรมสุขภาพจิต</a:t>
            </a:r>
            <a:endParaRPr lang="th-TH" altLang="zh-CN" sz="2200" b="1" spc="-30" dirty="0">
              <a:solidFill>
                <a:srgbClr val="000000"/>
              </a:solidFill>
              <a:latin typeface="Tahoma" pitchFamily="34" charset="0"/>
              <a:ea typeface="Tahoma" panose="020B0604030504040204" pitchFamily="34" charset="0"/>
              <a:cs typeface="Tahoma" pitchFamily="34" charset="0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6280337" y="4711849"/>
            <a:ext cx="27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 วันที่ 21 ตุลาคม 2563</a:t>
            </a:r>
            <a:endParaRPr lang="th-TH" sz="14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11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4">
            <a:extLst>
              <a:ext uri="{FF2B5EF4-FFF2-40B4-BE49-F238E27FC236}">
                <a16:creationId xmlns="" xmlns:a16="http://schemas.microsoft.com/office/drawing/2014/main" id="{E97171CF-8FF8-4F08-BA84-C57BB84A8951}"/>
              </a:ext>
            </a:extLst>
          </p:cNvPr>
          <p:cNvSpPr/>
          <p:nvPr/>
        </p:nvSpPr>
        <p:spPr>
          <a:xfrm>
            <a:off x="-15471" y="168634"/>
            <a:ext cx="7884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804863" indent="-804863">
              <a:defRPr/>
            </a:pPr>
            <a:r>
              <a:rPr lang="th-TH" alt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(ร่าง) ข้อเสนอ</a:t>
            </a:r>
            <a:r>
              <a:rPr lang="th-TH" alt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ประจำปีงบประมาณ พ.ศ. 256</a:t>
            </a:r>
            <a:r>
              <a:rPr lang="en-US" alt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alt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49CFC5B-C772-4883-8F1B-871A36D96D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77075" y="6599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3077D67-F6CA-41FC-B6CE-BB5B5304D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38168"/>
              </p:ext>
            </p:extLst>
          </p:nvPr>
        </p:nvGraphicFramePr>
        <p:xfrm>
          <a:off x="315120" y="1190647"/>
          <a:ext cx="8530116" cy="4207859"/>
        </p:xfrm>
        <a:graphic>
          <a:graphicData uri="http://schemas.openxmlformats.org/drawingml/2006/table">
            <a:tbl>
              <a:tblPr firstRow="1" bandRow="1"/>
              <a:tblGrid>
                <a:gridCol w="2699937">
                  <a:extLst>
                    <a:ext uri="{9D8B030D-6E8A-4147-A177-3AD203B41FA5}">
                      <a16:colId xmlns:a16="http://schemas.microsoft.com/office/drawing/2014/main" xmlns="" val="2360750583"/>
                    </a:ext>
                  </a:extLst>
                </a:gridCol>
                <a:gridCol w="1632137"/>
                <a:gridCol w="534878"/>
                <a:gridCol w="803842">
                  <a:extLst>
                    <a:ext uri="{9D8B030D-6E8A-4147-A177-3AD203B41FA5}">
                      <a16:colId xmlns:a16="http://schemas.microsoft.com/office/drawing/2014/main" xmlns="" val="3461677373"/>
                    </a:ext>
                  </a:extLst>
                </a:gridCol>
                <a:gridCol w="610937"/>
                <a:gridCol w="621356"/>
                <a:gridCol w="611795"/>
                <a:gridCol w="1015234"/>
              </a:tblGrid>
              <a:tr h="329721">
                <a:tc rowSpan="2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ความเชื่อมโยง</a:t>
                      </a:r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</a:t>
                      </a:r>
                    </a:p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ยุทธศาสตร์ชาติ/</a:t>
                      </a: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</a:t>
                      </a:r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แม่บท/แผน 12/ </a:t>
                      </a: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นโยบายรัฐบาล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น้ำหนัก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ผลงานเดิม</a:t>
                      </a:r>
                    </a:p>
                    <a:p>
                      <a:pPr algn="ctr"/>
                      <a:r>
                        <a:rPr lang="th-TH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 63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</a:t>
                      </a:r>
                      <a:r>
                        <a:rPr lang="th-TH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1919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ขั้นต้น</a:t>
                      </a:r>
                    </a:p>
                    <a:p>
                      <a:pPr algn="ctr"/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(50 คะแนน)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spc="-80" baseline="0" noProof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มาตรฐาน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(75 </a:t>
                      </a:r>
                      <a:b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noProof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ขั้นสูง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(100 คะแนน)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245197"/>
                  </a:ext>
                </a:extLst>
              </a:tr>
              <a:tr h="329721">
                <a:tc gridSpan="8"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การประเมินประสิทธิผลการดำเนินงาน (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Performance Base)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(ร้อยละ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70)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58309"/>
                  </a:ext>
                </a:extLst>
              </a:tr>
              <a:tr h="725386"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	ร้อยละของคลินิกหมอครอบครัว (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Primary Care Unit : PCU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มีระบบ/กิจกรรมในการดูแลสุขภาพจิตและจิตเวชในชุมชน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แผนปฏิรูป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ประเทศ                   ด้านสาธารณสุข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นโยบายกระทรวงฯ ข้อ1</a:t>
                      </a: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</a:t>
                      </a:r>
                      <a:endParaRPr lang="en-US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l"/>
                      <a:r>
                        <a:rPr lang="th-TH" sz="10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กบบส.</a:t>
                      </a: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</a:tr>
              <a:tr h="837770"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	ร้อยละของผู้ป่วยจิตเวชยาเสพติดที่เข้าสู่กระบวนการบำบัดรักษา ได้รับการดูแลอย่างมีคุณภาพต่อเนื่องจนถึงการติดตาม (</a:t>
                      </a: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Retention Rate</a:t>
                      </a: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</a:t>
                      </a: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รัฐบาล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นโยบายกระทรวงฯ</a:t>
                      </a: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</a:t>
                      </a:r>
                      <a:endParaRPr lang="en-US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1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1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กบบส</a:t>
                      </a:r>
                      <a:r>
                        <a:rPr lang="th-TH" sz="11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1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</a:tr>
              <a:tr h="837770"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182563" algn="l"/>
                        </a:tabLst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	ร้อยละของเด็กปฐมวัยที่ได้รับการ                   คัดกรองแล้วพบว่ามีพัฒนาการล่าช้า             แล้วได้รับการกระตุ้นพัฒนาการ              ด้วย 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TEDA4I 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หรือเครื่องมือมาตรฐานอื่น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นโยบายกระทรวงฯ ข้อ7</a:t>
                      </a: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1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</a:t>
                      </a:r>
                      <a:endParaRPr lang="en-US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66.87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l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ส.ราชานุ</a:t>
                      </a:r>
                      <a:r>
                        <a:rPr lang="th-TH" sz="10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กูล</a:t>
                      </a:r>
                      <a:endParaRPr lang="th-TH" sz="1000" b="1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6467885"/>
                  </a:ext>
                </a:extLst>
              </a:tr>
              <a:tr h="505572"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	ร้อยละของผู้พยายามฆ่าตัวตายเข้าถึงบริการ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 12</a:t>
                      </a: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นโยบายกระทรวงฯ ข้อ7</a:t>
                      </a: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1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17.5</a:t>
                      </a:r>
                      <a:endParaRPr lang="en-US" sz="11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60.47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algn="l"/>
                      <a:r>
                        <a:rPr lang="th-TH" sz="10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รพจ</a:t>
                      </a:r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.ขอนแก่นฯ</a:t>
                      </a:r>
                    </a:p>
                  </a:txBody>
                  <a:tcPr marL="60000" marR="60000" marT="22860" marB="2286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F6F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564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25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4">
            <a:extLst>
              <a:ext uri="{FF2B5EF4-FFF2-40B4-BE49-F238E27FC236}">
                <a16:creationId xmlns="" xmlns:a16="http://schemas.microsoft.com/office/drawing/2014/main" id="{E97171CF-8FF8-4F08-BA84-C57BB84A8951}"/>
              </a:ext>
            </a:extLst>
          </p:cNvPr>
          <p:cNvSpPr/>
          <p:nvPr/>
        </p:nvSpPr>
        <p:spPr>
          <a:xfrm>
            <a:off x="-15471" y="157876"/>
            <a:ext cx="788457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marL="804863" indent="-804863">
              <a:defRPr/>
            </a:pPr>
            <a:r>
              <a:rPr lang="th-TH" altLang="th-TH" sz="18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(ร่าง) ข้อเสนอ</a:t>
            </a:r>
            <a:r>
              <a:rPr lang="th-TH" alt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 ประจำปีงบประมาณ พ.ศ. 256</a:t>
            </a:r>
            <a:r>
              <a:rPr lang="en-US" altLang="th-TH" sz="1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altLang="th-TH" sz="1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49CFC5B-C772-4883-8F1B-871A36D96D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77075" y="65992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8F63A3B-78C7-47BE-AE5E-E10140E0464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23077D67-F6CA-41FC-B6CE-BB5B5304DD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87983"/>
              </p:ext>
            </p:extLst>
          </p:nvPr>
        </p:nvGraphicFramePr>
        <p:xfrm>
          <a:off x="383610" y="1170841"/>
          <a:ext cx="8430527" cy="501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6214">
                  <a:extLst>
                    <a:ext uri="{9D8B030D-6E8A-4147-A177-3AD203B41FA5}">
                      <a16:colId xmlns:a16="http://schemas.microsoft.com/office/drawing/2014/main" xmlns="" val="2360750583"/>
                    </a:ext>
                  </a:extLst>
                </a:gridCol>
                <a:gridCol w="1343191"/>
                <a:gridCol w="560566"/>
                <a:gridCol w="681345"/>
                <a:gridCol w="1220086"/>
                <a:gridCol w="1176950"/>
                <a:gridCol w="1251246"/>
                <a:gridCol w="640929"/>
              </a:tblGrid>
              <a:tr h="277245"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ความเชื่อมโยง</a:t>
                      </a:r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</a:t>
                      </a:r>
                    </a:p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ยุทธศาสตร์ชาติ/</a:t>
                      </a: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</a:t>
                      </a:r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แม่บท/แผน 12/ </a:t>
                      </a:r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นโยบายรัฐบาล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น้ำหนัก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ผลงานเดิม</a:t>
                      </a:r>
                    </a:p>
                    <a:p>
                      <a:pPr algn="ctr"/>
                      <a:r>
                        <a:rPr lang="th-TH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 63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</a:t>
                      </a:r>
                      <a:r>
                        <a:rPr lang="th-TH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3801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ขั้นต้น</a:t>
                      </a:r>
                    </a:p>
                    <a:p>
                      <a:pPr algn="ctr"/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(50 คะแนน)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spc="-80" baseline="0" noProof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มาตรฐาน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(75 </a:t>
                      </a:r>
                      <a:r>
                        <a:rPr lang="th-TH" sz="1000" b="1" kern="1200" dirty="0" smtClean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</a:t>
                      </a: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noProof="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ขั้นสูง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kern="1200" dirty="0">
                          <a:solidFill>
                            <a:schemeClr val="l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(100 คะแนน)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6FC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245197"/>
                  </a:ext>
                </a:extLst>
              </a:tr>
              <a:tr h="380853">
                <a:tc gridSpan="8"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การประเมินศักยภาพในการดำเนินงาน (</a:t>
                      </a:r>
                      <a:r>
                        <a:rPr kumimoji="0" lang="en-US" sz="10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Potential Base)</a:t>
                      </a:r>
                      <a:r>
                        <a:rPr kumimoji="0" lang="th-TH" sz="10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(ร้อยละ </a:t>
                      </a: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30)</a:t>
                      </a:r>
                      <a:endParaRPr kumimoji="0" lang="th-TH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1238478"/>
                  </a:ext>
                </a:extLst>
              </a:tr>
              <a:tr h="333487">
                <a:tc gridSpan="8">
                  <a:txBody>
                    <a:bodyPr/>
                    <a:lstStyle/>
                    <a:p>
                      <a:pPr marL="168275" marR="0" lvl="0" indent="-1682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th-TH" sz="1000" b="1" i="0" u="none" strike="noStrike" kern="1200" cap="none" spc="-2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ผลการพัฒนาศักยภาพ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องค์การสู่การเป็นระบบราชการ 4.0</a:t>
                      </a:r>
                      <a:endParaRPr kumimoji="0" lang="en-US" sz="1000" b="1" i="0" u="none" strike="noStrike" kern="1200" cap="none" spc="-2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781366"/>
                  </a:ext>
                </a:extLst>
              </a:tr>
              <a:tr h="2097741">
                <a:tc>
                  <a:txBody>
                    <a:bodyPr/>
                    <a:lstStyle/>
                    <a:p>
                      <a:pPr marL="0" marR="0" lvl="0" indent="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42913" algn="l"/>
                        </a:tabLst>
                        <a:defRPr/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 </a:t>
                      </a:r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พัฒนาองค์การ</a:t>
                      </a:r>
                      <a:r>
                        <a:rPr kumimoji="0" lang="th-TH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สู่</a:t>
                      </a:r>
                      <a:r>
                        <a:rPr kumimoji="0" lang="th-TH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ดิจิทัล</a:t>
                      </a:r>
                      <a:endParaRPr kumimoji="0" lang="th-TH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15963" algn="l"/>
                        </a:tabLst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</a:t>
                      </a:r>
                      <a:r>
                        <a:rPr kumimoji="0" lang="th-TH" sz="10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การสร้างนวัตกรรม       ในการปรับปรุงกระบวนงาน  หรือการให้บริการ (</a:t>
                      </a:r>
                      <a:r>
                        <a:rPr kumimoji="0" lang="en-US" sz="10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e-Service)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เรื่องระบบรับยาใกล้บ้าน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(ดำเนินการในหน่วยบริการจิตเวชผู้ใหญ่    14 แห่ง </a:t>
                      </a:r>
                      <a:r>
                        <a:rPr kumimoji="0" lang="th-TH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ยกเว้น</a:t>
                      </a: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หน่วยบริการจิตเวชเด็ก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kumimoji="0" lang="th-TH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นโยบายรัฐบาล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Hackathon)</a:t>
                      </a:r>
                      <a:endParaRPr kumimoji="0" lang="th-TH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นโยบายกระทรวง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             ให้สามารถ             ออกใบสั่งยาอิเล็กทรอนิกส์ผ่าน </a:t>
                      </a:r>
                      <a:r>
                        <a:rPr lang="en-US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Mobile </a:t>
                      </a: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en-US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Website</a:t>
                      </a:r>
                      <a:endParaRPr lang="th-TH" sz="1000" b="1" dirty="0" smtClean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เตรียมความพร้อมบุคลากรของ รพ. และ ร้านยาที่เข้าร่วมโครงการ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US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เชื่อมระบบใบสั่งยาอิเล็กทรอนิกส์ จาก</a:t>
                      </a:r>
                      <a:r>
                        <a:rPr lang="th-TH" sz="1000" b="1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รพ. สู่           </a:t>
                      </a: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ร้านขายยา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endParaRPr lang="en-US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Char char="-"/>
                      </a:pPr>
                      <a:r>
                        <a:rPr lang="th-TH" sz="10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รพ. อย่างน้อย   10 แห่ง                    ที่สามารถดำเนินการ           ได้ตามระบบ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endParaRPr lang="en-US" sz="10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สทส</a:t>
                      </a:r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7351">
                <a:tc>
                  <a:txBody>
                    <a:bodyPr/>
                    <a:lstStyle/>
                    <a:p>
                      <a:pPr marL="0" indent="171450" algn="l">
                        <a:tabLst>
                          <a:tab pos="233363" algn="l"/>
                        </a:tabLst>
                      </a:pP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5.2 </a:t>
                      </a:r>
                      <a:r>
                        <a:rPr kumimoji="0" lang="th-TH" sz="10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การประเมินสถานะของหน่วยงานในการเป็นระบบราชการ </a:t>
                      </a:r>
                      <a:r>
                        <a:rPr kumimoji="0" lang="en-US" sz="10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4.0 </a:t>
                      </a:r>
                      <a:r>
                        <a:rPr kumimoji="0" lang="en-US" sz="10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</a:t>
                      </a:r>
                      <a:r>
                        <a:rPr kumimoji="0" lang="th-TH" sz="1000" b="1" i="0" u="none" strike="noStrike" kern="1200" cap="none" spc="-3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kumimoji="0" lang="en-US" sz="1000" b="1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PMQA 4.0)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มติ ครม.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92075" marR="0" lvl="0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435.37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370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435.37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444.08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000" b="1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กพร</a:t>
                      </a:r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01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b="1" dirty="0"/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b="1" dirty="0"/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b="1" dirty="0"/>
                    </a:p>
                  </a:txBody>
                  <a:tcPr marL="60000" marR="600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8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11972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6110341" y="6254775"/>
            <a:ext cx="2796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2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 วันที่ 21 ตุลาคม 2563</a:t>
            </a:r>
            <a:endParaRPr lang="th-TH" sz="1200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0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6646" y="6483021"/>
            <a:ext cx="2057400" cy="365125"/>
          </a:xfrm>
        </p:spPr>
        <p:txBody>
          <a:bodyPr/>
          <a:lstStyle/>
          <a:p>
            <a:pPr>
              <a:defRPr/>
            </a:pPr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201407"/>
              </p:ext>
            </p:extLst>
          </p:nvPr>
        </p:nvGraphicFramePr>
        <p:xfrm>
          <a:off x="82778" y="3631385"/>
          <a:ext cx="5780098" cy="1062990"/>
        </p:xfrm>
        <a:graphic>
          <a:graphicData uri="http://schemas.openxmlformats.org/drawingml/2006/table">
            <a:tbl>
              <a:tblPr firstRow="1"/>
              <a:tblGrid>
                <a:gridCol w="1300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2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475">
                  <a:extLst>
                    <a:ext uri="{9D8B030D-6E8A-4147-A177-3AD203B41FA5}">
                      <a16:colId xmlns="" xmlns:a16="http://schemas.microsoft.com/office/drawing/2014/main" val="4041828440"/>
                    </a:ext>
                  </a:extLst>
                </a:gridCol>
                <a:gridCol w="928910">
                  <a:extLst>
                    <a:ext uri="{9D8B030D-6E8A-4147-A177-3AD203B41FA5}">
                      <a16:colId xmlns="" xmlns:a16="http://schemas.microsoft.com/office/drawing/2014/main" val="4161316149"/>
                    </a:ext>
                  </a:extLst>
                </a:gridCol>
              </a:tblGrid>
              <a:tr h="33244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282075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4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463480"/>
              </p:ext>
            </p:extLst>
          </p:nvPr>
        </p:nvGraphicFramePr>
        <p:xfrm>
          <a:off x="82778" y="5721477"/>
          <a:ext cx="5780100" cy="92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62">
                  <a:extLst>
                    <a:ext uri="{9D8B030D-6E8A-4147-A177-3AD203B41FA5}">
                      <a16:colId xmlns="" xmlns:a16="http://schemas.microsoft.com/office/drawing/2014/main" val="1661457189"/>
                    </a:ext>
                  </a:extLst>
                </a:gridCol>
                <a:gridCol w="2030893">
                  <a:extLst>
                    <a:ext uri="{9D8B030D-6E8A-4147-A177-3AD203B41FA5}">
                      <a16:colId xmlns="" xmlns:a16="http://schemas.microsoft.com/office/drawing/2014/main" val="2395773697"/>
                    </a:ext>
                  </a:extLst>
                </a:gridCol>
                <a:gridCol w="1989445">
                  <a:extLst>
                    <a:ext uri="{9D8B030D-6E8A-4147-A177-3AD203B41FA5}">
                      <a16:colId xmlns="" xmlns:a16="http://schemas.microsoft.com/office/drawing/2014/main" val="2019525282"/>
                    </a:ext>
                  </a:extLst>
                </a:gridCol>
              </a:tblGrid>
              <a:tr h="1528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566634"/>
                  </a:ext>
                </a:extLst>
              </a:tr>
              <a:tr h="143835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3969053"/>
                  </a:ext>
                </a:extLst>
              </a:tr>
              <a:tr h="406823"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1pPr>
                      <a:lvl2pPr marL="34290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2pPr>
                      <a:lvl3pPr marL="685817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3pPr>
                      <a:lvl4pPr marL="1028726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4pPr>
                      <a:lvl5pPr marL="137163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5pPr>
                      <a:lvl6pPr marL="1714544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6pPr>
                      <a:lvl7pPr marL="2057451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7pPr>
                      <a:lvl8pPr marL="2400360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8pPr>
                      <a:lvl9pPr marL="2743269" algn="l" defTabSz="685817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  <a:ea typeface="Arial Unicode MS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26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727655"/>
              </p:ext>
            </p:extLst>
          </p:nvPr>
        </p:nvGraphicFramePr>
        <p:xfrm>
          <a:off x="6018479" y="5357994"/>
          <a:ext cx="2975357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83695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...............................................................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...............................................................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="" xmlns:a16="http://schemas.microsoft.com/office/drawing/2014/main" id="{87AF8766-C378-4071-A14D-0C78A34E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106905"/>
              </p:ext>
            </p:extLst>
          </p:nvPr>
        </p:nvGraphicFramePr>
        <p:xfrm>
          <a:off x="82778" y="4673185"/>
          <a:ext cx="5780098" cy="917916"/>
        </p:xfrm>
        <a:graphic>
          <a:graphicData uri="http://schemas.openxmlformats.org/drawingml/2006/table">
            <a:tbl>
              <a:tblPr firstRow="1"/>
              <a:tblGrid>
                <a:gridCol w="1647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แผนระยะยาว /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Roadmap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2563-2565)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000" b="1" baseline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000" b="1" baseline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ตาราง 9">
            <a:extLst>
              <a:ext uri="{FF2B5EF4-FFF2-40B4-BE49-F238E27FC236}">
                <a16:creationId xmlns="" xmlns:a16="http://schemas.microsoft.com/office/drawing/2014/main" id="{1FCC445B-E140-4455-BB0D-C67387B7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7120"/>
              </p:ext>
            </p:extLst>
          </p:nvPr>
        </p:nvGraphicFramePr>
        <p:xfrm>
          <a:off x="6018479" y="3680459"/>
          <a:ext cx="2975357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เงื่อนไข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360771">
                <a:tc>
                  <a:txBody>
                    <a:bodyPr/>
                    <a:lstStyle/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000" i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……………………………………………………………..</a:t>
                      </a: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000" i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……………………………………………………………..</a:t>
                      </a: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182563">
                        <a:spcAft>
                          <a:spcPts val="0"/>
                        </a:spcAft>
                        <a:buNone/>
                      </a:pPr>
                      <a:endParaRPr lang="en-US" sz="7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Pentagon 43"/>
          <p:cNvSpPr/>
          <p:nvPr/>
        </p:nvSpPr>
        <p:spPr>
          <a:xfrm>
            <a:off x="6340563" y="846877"/>
            <a:ext cx="1855366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ตัวชี้วัดใหม่ 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82778" y="790446"/>
            <a:ext cx="6166156" cy="4175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 fontAlgn="base"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ร้อย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ละของคลินิกหมอครอบครัว (</a:t>
            </a:r>
            <a:r>
              <a:rPr lang="en-US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Care Unit : PCU</a:t>
            </a:r>
            <a:r>
              <a:rPr lang="en-US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มี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ระบบ/กิจกรรมในการดูแลสุขภาพจิตและจิตเวชในชุมชน </a:t>
            </a:r>
            <a:endParaRPr lang="en-US" sz="1100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04894"/>
              </p:ext>
            </p:extLst>
          </p:nvPr>
        </p:nvGraphicFramePr>
        <p:xfrm>
          <a:off x="103257" y="1249611"/>
          <a:ext cx="8902009" cy="1739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681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443036"/>
                  </a:ext>
                </a:extLst>
              </a:tr>
              <a:tr h="141756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 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คลินิกหมอครอบครัว (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Primary Care Unit: PCU) 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หมายถึง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หน่วยบริการปฐมภูมิหรือเครือข่ายหน่วยบริการปฐมภูมิที่ดูแลสุขภาพประชาชนที่อยู่ในเขตรับผิดชอบ โดยรวมทีมหมอครอบครัว (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Family Medical Care)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ที่ดูแลประชาชนประมาณ 10,000 คน จำนวน 3 ทีม ร่วมกันดูแลประชากรประมาณ 30,000 คน (1 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cluster)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โดยใช้การบริหารจัดการทรัพยากรร่วมกันในกลุ่มเครือข่าย เพื่อให้การดูแลสุขภาพประชาชนที่รับผิดชอบได้อย่างมีประสิทธิภาพ ในที่นี้ 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PCU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ที่จะดำเนินการเป็น 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PCU</a:t>
                      </a:r>
                      <a:r>
                        <a:rPr lang="th-TH" sz="1000" b="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ที่มีศักยภาพ (อ้างอิงจากข้อมูลสำนักสนับสนุนระบบสุขภาพปฐมภูมิ กระทรวงสาธารณสุข)</a:t>
                      </a:r>
                      <a:r>
                        <a:rPr lang="th-TH" sz="1000" b="0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spc="-3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ขอบเขตการประเมิน</a:t>
                      </a:r>
                      <a:r>
                        <a:rPr lang="th-TH" sz="1000" b="1" spc="-3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spc="-3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000" b="1" spc="-3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00" b="1" spc="-3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สูตรคำนวณ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PCU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ที่มีระบบ/ กิจกรรมในการดูแลสุขภาพจิตและจิตเวชในชุมชนในปีงบประมาณ 2564 </a:t>
                      </a:r>
                      <a:r>
                        <a:rPr lang="th-TH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/จำนวน </a:t>
                      </a:r>
                      <a:r>
                        <a:rPr lang="en-US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PCU </a:t>
                      </a:r>
                      <a:r>
                        <a:rPr lang="th-TH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ที่มีศักยภาพทั้งหมดในเขตสุขภาพที่รับผิดชอบในปีงบประมาณ 2563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000" b="1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เก็บ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ข้อมูล/แหล่งที่มาของข้อมูล 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รายงานข้อมูลจากสถาบัน/โรงพยาบาลในสังกัดกรมสุขภาพจิต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แห่ง และศูนย์สุขภาพจิต</a:t>
                      </a:r>
                      <a:r>
                        <a:rPr lang="th-TH" sz="1000" baseline="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 แห่ง</a:t>
                      </a:r>
                      <a:endParaRPr lang="th-TH" sz="1000" b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1" name="กลุ่ม 4">
            <a:extLst>
              <a:ext uri="{FF2B5EF4-FFF2-40B4-BE49-F238E27FC236}">
                <a16:creationId xmlns="" xmlns:a16="http://schemas.microsoft.com/office/drawing/2014/main" id="{DB138557-8662-4FAD-821C-CD5A37D171FD}"/>
              </a:ext>
            </a:extLst>
          </p:cNvPr>
          <p:cNvGrpSpPr>
            <a:grpSpLocks/>
          </p:cNvGrpSpPr>
          <p:nvPr/>
        </p:nvGrpSpPr>
        <p:grpSpPr bwMode="auto">
          <a:xfrm>
            <a:off x="8104300" y="768258"/>
            <a:ext cx="1107285" cy="615553"/>
            <a:chOff x="7094187" y="1707729"/>
            <a:chExt cx="1164188" cy="613365"/>
          </a:xfrm>
        </p:grpSpPr>
        <p:pic>
          <p:nvPicPr>
            <p:cNvPr id="32" name="Picture 1" descr="C:\Users\dathpan\Downloads\056aac9a306aef891367aae43a86394b.jpg">
              <a:extLst>
                <a:ext uri="{FF2B5EF4-FFF2-40B4-BE49-F238E27FC236}">
                  <a16:creationId xmlns="" xmlns:a16="http://schemas.microsoft.com/office/drawing/2014/main" id="{1C8FDC59-D490-4774-BD7B-919EAA376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">
              <a:extLst>
                <a:ext uri="{FF2B5EF4-FFF2-40B4-BE49-F238E27FC236}">
                  <a16:creationId xmlns="" xmlns:a16="http://schemas.microsoft.com/office/drawing/2014/main" id="{81B12B46-6918-4A5E-85F8-02480A1B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17.5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22425" y="55469"/>
            <a:ext cx="86021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กรมสุขภาพจิต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ประจำปีงบประมาณ พ.ศ.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</a:t>
            </a: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00533"/>
              </p:ext>
            </p:extLst>
          </p:nvPr>
        </p:nvGraphicFramePr>
        <p:xfrm>
          <a:off x="103257" y="1249611"/>
          <a:ext cx="8902009" cy="2844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1681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443036"/>
                  </a:ext>
                </a:extLst>
              </a:tr>
              <a:tr h="252303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 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ประชากรกลุ่มเป้าหมายบำบัด หมายถึง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ผู้ป่วยจิตเวช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ที่เข้ารับการบำบัดรักษา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ระบบสมัครใจและบังคับบำบัด และรายงานข้อมูลการบำบัดรักษาในฐานข้อมูลการบำบัดรักษา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ของประเทศ (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บสต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</a:t>
                      </a:r>
                    </a:p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ผู้ป่วยจิตเวช</a:t>
                      </a:r>
                      <a:r>
                        <a:rPr lang="th-TH" sz="1000" b="1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หมายถึง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ผู้ป่วยจิตเวช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ที่เข้ารับการบำบัดรักษา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ระบบสมัครใจและบังคับบำบัด แบ่งเป็น ผู้ป่วย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ที่มีโรคร่วมทางจิตเวช และ ผู้ป่วยจิตเวชที่มีความเสี่ยงก่อความรุนแรง (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SMI-V)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โดยมีคะแนนประเมินตามแบบคัดกรอง 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บคก.กสธ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V2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จำแนกเป็นผู้ติด (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Dependence)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คะแนน 27 ขึ้นไป และต้องได้รับการประเมินตามแบบคัดกรองผู้ป่วยจิตเวชที่มีความเสี่ยงก่อความรุนแรง (</a:t>
                      </a:r>
                      <a:r>
                        <a:rPr lang="en-US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SMI-V)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ของกรมสุขภาพจิต</a:t>
                      </a:r>
                      <a:r>
                        <a:rPr lang="th-TH" sz="1000" b="0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00" b="1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กระบวนการบำบัดรักษา หมายถึง </a:t>
                      </a:r>
                      <a:r>
                        <a:rPr lang="th-TH" sz="1000" b="0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รูปแบบการบำบัดรักษาผู้ป่วยจิตเวช</a:t>
                      </a:r>
                      <a:r>
                        <a:rPr lang="th-TH" sz="1000" b="0" spc="-30" dirty="0" err="1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ยาเสพติด</a:t>
                      </a:r>
                      <a:r>
                        <a:rPr lang="th-TH" sz="1000" b="0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ตามระดับความรุนแรงโดยมีการสรุปผลการบำบัดแบบครบโปรแกรม ยกเว้น ผู้ป่วยที่มีการจำหน่ายกรณี เสียชีวิต</a:t>
                      </a:r>
                    </a:p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00" b="1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การดูแลอย่างมีคุณภาพต่อเนื่องจนถึงการติดตาม หมายถึง </a:t>
                      </a:r>
                      <a:r>
                        <a:rPr lang="th-TH" sz="1000" b="0" spc="-30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ผู้ป่วยระบบสมัครใจได้รับการดูแลบำบัดรักษาตามมาตรฐานทางการแพทย์อย่างมีคุณภาพ ตลอดจนได้รับการดูแลตามกระบวนการบำบัดรักษาในทุกขั้นตอน ตั้งแต่สถานพยาบาลจนถึงกลับสู่ครอบครัว ชุมชน สังคม และได้รับการติดตามดูแลอย่างต่อเนื่องตามมาตรฐาน หรืออย่างน้อย 4 ครั้ง ใน 1 ปี นับจากวันที่สิ้นสุดการบำบัด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spc="-3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ขอบเขตการประเมิน</a:t>
                      </a:r>
                      <a:r>
                        <a:rPr lang="th-TH" sz="1000" b="1" spc="-3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b="1" spc="-3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n-US" sz="1000" b="1" spc="-3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00" b="1" spc="-3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สูตรคำนวณ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จำนวนผู้ป่วยจิตเวช</a:t>
                      </a:r>
                      <a:r>
                        <a:rPr lang="th-TH" sz="1000" kern="120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ระบบสมัครใจ ได้รับการติดตามดูแลต่อเนื่องอย่างน้อย 4 ครั้ง ภายใน 1 ปี นับจากวันที่สิ้นสุดการบำบัด </a:t>
                      </a:r>
                      <a:r>
                        <a:rPr lang="th-TH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/ จำนวนผู้ป่วยจิตเวช</a:t>
                      </a:r>
                      <a:r>
                        <a:rPr lang="th-TH" sz="1000" b="0" kern="120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ยาเสพติด</a:t>
                      </a:r>
                      <a:r>
                        <a:rPr lang="th-TH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ระบบสมัครใจ ที่ได้รับการจำหน่ายแบบครบโปรแกรมทั้งหมด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000" b="1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เก็บ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ข้อมูล/แหล่งที่มาของข้อมูล 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จากฐานข้อมูลการบำบัดรักษา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ยาเสพติด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ของประเทศ (</a:t>
                      </a:r>
                      <a:r>
                        <a:rPr lang="th-TH" sz="1000" b="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บสต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.) ซึ่งรายงานข้อมูลการบำบัดรักษาจากหน่วยบริการจิตเวชในสังกัดกรมสุขภาพจิต จำนวน 14 แห่ง</a:t>
                      </a:r>
                      <a:endParaRPr lang="th-TH" sz="1000" b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6646" y="6483021"/>
            <a:ext cx="2057400" cy="365125"/>
          </a:xfrm>
        </p:spPr>
        <p:txBody>
          <a:bodyPr/>
          <a:lstStyle/>
          <a:p>
            <a:pPr defTabSz="914400">
              <a:defRPr/>
            </a:pPr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5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" name="Pentagon 43"/>
          <p:cNvSpPr/>
          <p:nvPr/>
        </p:nvSpPr>
        <p:spPr>
          <a:xfrm>
            <a:off x="6340563" y="846877"/>
            <a:ext cx="1855366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ตัวชี้วัดใหม่ 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82778" y="790446"/>
            <a:ext cx="6166156" cy="4175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 fontAlgn="base"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-TH" sz="1100" b="1" spc="-2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</a:t>
            </a:r>
            <a:r>
              <a:rPr lang="th-TH" sz="1100" b="1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ละของผู้ป่วยจิต</a:t>
            </a:r>
            <a:r>
              <a:rPr lang="th-TH" sz="1100" b="1" spc="-2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เวช</a:t>
            </a:r>
            <a:r>
              <a:rPr lang="th-TH" sz="1100" b="1" spc="-2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</a:t>
            </a:r>
            <a:r>
              <a:rPr lang="th-TH" sz="1100" b="1" spc="-2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เสพติด</a:t>
            </a:r>
            <a:r>
              <a:rPr lang="th-TH" sz="1100" b="1" spc="-2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ที่เข้าสู่กระบวนการบำบัดรักษา ได้รับการดูแลอย่างมีคุณภาพ</a:t>
            </a:r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ต่อเนื่องจนถึงการติดตาม (</a:t>
            </a:r>
            <a:r>
              <a:rPr lang="en-US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Retention Rate</a:t>
            </a:r>
            <a:r>
              <a:rPr lang="th-TH" sz="1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100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1" name="กลุ่ม 4">
            <a:extLst>
              <a:ext uri="{FF2B5EF4-FFF2-40B4-BE49-F238E27FC236}">
                <a16:creationId xmlns="" xmlns:a16="http://schemas.microsoft.com/office/drawing/2014/main" id="{DB138557-8662-4FAD-821C-CD5A37D171FD}"/>
              </a:ext>
            </a:extLst>
          </p:cNvPr>
          <p:cNvGrpSpPr>
            <a:grpSpLocks/>
          </p:cNvGrpSpPr>
          <p:nvPr/>
        </p:nvGrpSpPr>
        <p:grpSpPr bwMode="auto">
          <a:xfrm>
            <a:off x="8104300" y="768258"/>
            <a:ext cx="1107285" cy="615553"/>
            <a:chOff x="7094187" y="1707729"/>
            <a:chExt cx="1164188" cy="613365"/>
          </a:xfrm>
        </p:grpSpPr>
        <p:pic>
          <p:nvPicPr>
            <p:cNvPr id="32" name="Picture 1" descr="C:\Users\dathpan\Downloads\056aac9a306aef891367aae43a86394b.jpg">
              <a:extLst>
                <a:ext uri="{FF2B5EF4-FFF2-40B4-BE49-F238E27FC236}">
                  <a16:creationId xmlns="" xmlns:a16="http://schemas.microsoft.com/office/drawing/2014/main" id="{1C8FDC59-D490-4774-BD7B-919EAA376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">
              <a:extLst>
                <a:ext uri="{FF2B5EF4-FFF2-40B4-BE49-F238E27FC236}">
                  <a16:creationId xmlns="" xmlns:a16="http://schemas.microsoft.com/office/drawing/2014/main" id="{81B12B46-6918-4A5E-85F8-02480A1B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17.5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22425" y="55469"/>
            <a:ext cx="86021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กรมสุขภาพจิต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ประจำปีงบประมาณ พ.ศ.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4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40814"/>
              </p:ext>
            </p:extLst>
          </p:nvPr>
        </p:nvGraphicFramePr>
        <p:xfrm>
          <a:off x="6018479" y="5617305"/>
          <a:ext cx="297535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83695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...............................................................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...............................................................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en-US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th-TH" sz="1000" b="0" baseline="0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ตาราง 9">
            <a:extLst>
              <a:ext uri="{FF2B5EF4-FFF2-40B4-BE49-F238E27FC236}">
                <a16:creationId xmlns="" xmlns:a16="http://schemas.microsoft.com/office/drawing/2014/main" id="{1FCC445B-E140-4455-BB0D-C67387B7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19811"/>
              </p:ext>
            </p:extLst>
          </p:nvPr>
        </p:nvGraphicFramePr>
        <p:xfrm>
          <a:off x="6018479" y="4321907"/>
          <a:ext cx="2975357" cy="117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03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เงื่อนไข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360771">
                <a:tc>
                  <a:txBody>
                    <a:bodyPr/>
                    <a:lstStyle/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000" i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……………………………………………………………..</a:t>
                      </a: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r>
                        <a:rPr lang="en-US" sz="1000" i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……………………………………………………………..</a:t>
                      </a:r>
                    </a:p>
                    <a:p>
                      <a:pPr marL="182563" indent="-182563" algn="l" defTabSz="182563">
                        <a:spcAft>
                          <a:spcPts val="0"/>
                        </a:spcAft>
                        <a:buAutoNum type="arabicPeriod"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182563">
                        <a:spcAft>
                          <a:spcPts val="0"/>
                        </a:spcAft>
                        <a:buNone/>
                      </a:pPr>
                      <a:endParaRPr lang="en-US" sz="10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182563">
                        <a:spcAft>
                          <a:spcPts val="0"/>
                        </a:spcAft>
                        <a:buNone/>
                      </a:pPr>
                      <a:endParaRPr lang="en-US" sz="7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 defTabSz="182563">
                        <a:spcAft>
                          <a:spcPts val="0"/>
                        </a:spcAft>
                        <a:buNone/>
                      </a:pPr>
                      <a:endParaRPr lang="en-US" sz="700" i="0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087644"/>
              </p:ext>
            </p:extLst>
          </p:nvPr>
        </p:nvGraphicFramePr>
        <p:xfrm>
          <a:off x="82778" y="4327425"/>
          <a:ext cx="5780098" cy="739140"/>
        </p:xfrm>
        <a:graphic>
          <a:graphicData uri="http://schemas.openxmlformats.org/drawingml/2006/table">
            <a:tbl>
              <a:tblPr firstRow="1"/>
              <a:tblGrid>
                <a:gridCol w="13002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8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15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162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475">
                  <a:extLst>
                    <a:ext uri="{9D8B030D-6E8A-4147-A177-3AD203B41FA5}">
                      <a16:colId xmlns="" xmlns:a16="http://schemas.microsoft.com/office/drawing/2014/main" val="4041828440"/>
                    </a:ext>
                  </a:extLst>
                </a:gridCol>
                <a:gridCol w="928910">
                  <a:extLst>
                    <a:ext uri="{9D8B030D-6E8A-4147-A177-3AD203B41FA5}">
                      <a16:colId xmlns="" xmlns:a16="http://schemas.microsoft.com/office/drawing/2014/main" val="4161316149"/>
                    </a:ext>
                  </a:extLst>
                </a:gridCol>
              </a:tblGrid>
              <a:tr h="1237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sz="10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385174"/>
              </p:ext>
            </p:extLst>
          </p:nvPr>
        </p:nvGraphicFramePr>
        <p:xfrm>
          <a:off x="82778" y="6028628"/>
          <a:ext cx="5780100" cy="74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62">
                  <a:extLst>
                    <a:ext uri="{9D8B030D-6E8A-4147-A177-3AD203B41FA5}">
                      <a16:colId xmlns="" xmlns:a16="http://schemas.microsoft.com/office/drawing/2014/main" val="1661457189"/>
                    </a:ext>
                  </a:extLst>
                </a:gridCol>
                <a:gridCol w="2030893">
                  <a:extLst>
                    <a:ext uri="{9D8B030D-6E8A-4147-A177-3AD203B41FA5}">
                      <a16:colId xmlns="" xmlns:a16="http://schemas.microsoft.com/office/drawing/2014/main" val="2395773697"/>
                    </a:ext>
                  </a:extLst>
                </a:gridCol>
                <a:gridCol w="1989445">
                  <a:extLst>
                    <a:ext uri="{9D8B030D-6E8A-4147-A177-3AD203B41FA5}">
                      <a16:colId xmlns="" xmlns:a16="http://schemas.microsoft.com/office/drawing/2014/main" val="201952528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566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3969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2000" marR="72000" marT="27432" marB="2743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33" name="Table 26">
            <a:extLst>
              <a:ext uri="{FF2B5EF4-FFF2-40B4-BE49-F238E27FC236}">
                <a16:creationId xmlns="" xmlns:a16="http://schemas.microsoft.com/office/drawing/2014/main" id="{87AF8766-C378-4071-A14D-0C78A34E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234193"/>
              </p:ext>
            </p:extLst>
          </p:nvPr>
        </p:nvGraphicFramePr>
        <p:xfrm>
          <a:off x="82778" y="5178159"/>
          <a:ext cx="5780098" cy="746760"/>
        </p:xfrm>
        <a:graphic>
          <a:graphicData uri="http://schemas.openxmlformats.org/drawingml/2006/table">
            <a:tbl>
              <a:tblPr firstRow="1"/>
              <a:tblGrid>
                <a:gridCol w="1647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7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แผนระยะยาว /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Roadmap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2563-2565)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000" b="1" baseline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000" b="1" baseline="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3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1"/>
          <p:cNvSpPr txBox="1">
            <a:spLocks/>
          </p:cNvSpPr>
          <p:nvPr/>
        </p:nvSpPr>
        <p:spPr>
          <a:xfrm>
            <a:off x="7116646" y="64830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C7D103AA-8845-4AAA-8DCD-945F174AEA28}" type="slidenum">
              <a:rPr lang="th-TH" sz="1200" smtClean="0">
                <a:solidFill>
                  <a:prstClr val="black"/>
                </a:solidFill>
              </a:rPr>
              <a:pPr algn="r">
                <a:defRPr/>
              </a:pPr>
              <a:t>6</a:t>
            </a:fld>
            <a:endParaRPr lang="th-TH" sz="120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gray">
          <a:xfrm>
            <a:off x="82778" y="781192"/>
            <a:ext cx="6166156" cy="4175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3050" indent="-273050" fontAlgn="base">
              <a:spcAft>
                <a:spcPts val="600"/>
              </a:spcAft>
              <a:defRPr/>
            </a:pPr>
            <a:r>
              <a:rPr lang="en-US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ร้อยละของเด็กปฐมวัยที่ได้รับการคัดกรองแล้วพบว่ามีพัฒนาการล่าช้าแล้วได้รับการกระตุ้นพัฒนาการ ด้วย </a:t>
            </a: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TEDA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</a:t>
            </a:r>
            <a:r>
              <a:rPr lang="th-TH" sz="11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หรือเครื่องมือมาตรฐานอื่น </a:t>
            </a:r>
            <a:endParaRPr lang="en-US" sz="1100" kern="0" dirty="0" smtClean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921797"/>
              </p:ext>
            </p:extLst>
          </p:nvPr>
        </p:nvGraphicFramePr>
        <p:xfrm>
          <a:off x="55757" y="1241766"/>
          <a:ext cx="9044699" cy="2412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46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4197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0443036"/>
                  </a:ext>
                </a:extLst>
              </a:tr>
              <a:tr h="215349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r>
                        <a:rPr lang="en-US" sz="1100" b="1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100" b="1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00" b="1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เด็กปฐมวัยที่ได้รับการคัดกรองแล้วพบว่ามีพัฒนาการล่าช้า หมายถึง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เด็กปฐมวัยอายุ 9, 18, 30, 42, 60 เดือน ที่ประเมินด้วยคู่มือเฝ้าระวังและส่งเสริมพัฒนาการเด็กปฐมวัย (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Developmental Surveillance and Promotion Manual: DSPM)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1 แล้วพบว่าต้องส่งต่อ และเด็กอายุ 9, 18, 30, 42, 60 เดือนที่สงสัยล่าช้าแล้วได้รับการกระตุ้นพัฒนาการ และติดตามมาประเมิน</a:t>
                      </a:r>
                      <a:r>
                        <a:rPr lang="th-TH" sz="1000" kern="1200" dirty="0" err="1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ซํ้า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ด้วยคู่มือเฝ้าระวังและส่งเสริมพัฒนาการเด็กปฐมวัย: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DSPM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ครั้งที่ 2 แล้วยังพบว่ามีพัฒนาการล่าช้าอย่างน้อย 1 ด้านขึ้นไป</a:t>
                      </a:r>
                    </a:p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1000" b="1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ได้รับการกระตุ้นพัฒนาการด้วย </a:t>
                      </a:r>
                      <a:r>
                        <a:rPr lang="en-US" sz="1000" b="1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TEDA4I </a:t>
                      </a:r>
                      <a:r>
                        <a:rPr lang="th-TH" sz="1000" b="1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หรือเครื่องมือมาตรฐานอื่น หมายถึง </a:t>
                      </a:r>
                      <a:r>
                        <a:rPr lang="th-TH" sz="1000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การที่เด็กปฐมวัยที่ได้รับการคัดกรองแล้วพบว่ามีพัฒนาการล่าช้า ได้รับการตรวจวินิจฉัยเพิ่มเติมและ/ หรือประเมินพัฒนาการ พร้อมทั้งกระตุ้นพัฒนาการด้วยคู่มือประเมินเพื่อช่วยเหลือเด็กปฐมวัยที่มีปัญหาพัฒนาการ (</a:t>
                      </a:r>
                      <a:r>
                        <a:rPr lang="en-US" sz="1000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Thai Early Developmental Assessment for Intervention: TEDA4I) </a:t>
                      </a:r>
                      <a:r>
                        <a:rPr lang="th-TH" sz="1000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หรือเครื่องมือมาตรฐานอื่นๆ เช่น คู่มือส่งเสริมพัฒนาการเด็กวัยแรกเกิด-5 ปี สำหรับบุคลากรสาธารณสุข (</a:t>
                      </a:r>
                      <a:r>
                        <a:rPr lang="en-US" sz="1000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Developmental Skill Inventory : DSI ), </a:t>
                      </a:r>
                      <a:r>
                        <a:rPr lang="th-TH" sz="1000" kern="1200" spc="-2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คู่มือประเมินและแก้ไขพัฒนาการเด็กแรกเกิด-5 ปี, โปรแกรมการฝึก/กระตุ้นพัฒนาการตามวิชาชีพ (นักกิจกรรมบำบัด นักกายภาพบำบัด นักเวชศาสตร์สื่อความหมาย) เป็นต้น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สูตรคำนวณ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จำนวนเด็กปฐมวัยที่ได้รับการคัดกรองแล้วพบว่ามีพัฒนาการล่าช้าแล้วได้รับการกระตุ้นพัฒนาการด้วย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TEDA4I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หรือเครื่องมือมาตรฐานอื่น </a:t>
                      </a:r>
                      <a:r>
                        <a:rPr lang="th-TH" sz="1000" b="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  <a:sym typeface="Symbol"/>
                        </a:rPr>
                        <a:t>/จำนวนเด็กปฐมวัยที่ได้รับการคัดกรองแล้วพบว่ามีพัฒนาการล่าช้าทั้งหมด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th-TH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th-TH" sz="1000" b="0" dirty="0" smtClean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วิธีการเก็บข้อมูล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ใช้ข้อมูลจาก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แฟ้ม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SPECIALPP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ประมวลผลในระบบคลังข้อมูลด้านการแพทย์และสุขภาพ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(Health Data Center: HDC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ตั้งแต่วันที่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ต.ค.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/>
                      </a:r>
                      <a:b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 ก.ย.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ทั้งตัวตั้งและตัวหาร</a:t>
                      </a:r>
                      <a:endParaRPr lang="th-TH" sz="1000" b="0" kern="120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ของ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</a:t>
                      </a:r>
                      <a:r>
                        <a:rPr lang="en-US" sz="1000" b="1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Health Data Center: HDC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; 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รายงานมาตรฐานส่งเสริมป้องกันอนามัยแม่และเด็ก</a:t>
                      </a:r>
                      <a:r>
                        <a:rPr lang="th-TH" sz="1000" kern="1200" baseline="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ข้อ</a:t>
                      </a:r>
                      <a:r>
                        <a:rPr lang="th-TH" sz="1000" kern="1200" dirty="0" smtClean="0">
                          <a:solidFill>
                            <a:srgbClr val="0000CC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 ณ วันที่ 30 ก.ย. 64</a:t>
                      </a:r>
                      <a:endParaRPr lang="th-TH" sz="1000" b="0" dirty="0">
                        <a:solidFill>
                          <a:srgbClr val="0000CC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25" y="55469"/>
            <a:ext cx="86021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กรมสุขภาพจิต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ประจำปี</a:t>
            </a: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งบประมาณ พ.ศ.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863891"/>
              </p:ext>
            </p:extLst>
          </p:nvPr>
        </p:nvGraphicFramePr>
        <p:xfrm>
          <a:off x="55693" y="5849014"/>
          <a:ext cx="5257321" cy="848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83">
                  <a:extLst>
                    <a:ext uri="{9D8B030D-6E8A-4147-A177-3AD203B41FA5}">
                      <a16:colId xmlns="" xmlns:a16="http://schemas.microsoft.com/office/drawing/2014/main" val="1661457189"/>
                    </a:ext>
                  </a:extLst>
                </a:gridCol>
                <a:gridCol w="1886980">
                  <a:extLst>
                    <a:ext uri="{9D8B030D-6E8A-4147-A177-3AD203B41FA5}">
                      <a16:colId xmlns="" xmlns:a16="http://schemas.microsoft.com/office/drawing/2014/main" val="2395773697"/>
                    </a:ext>
                  </a:extLst>
                </a:gridCol>
                <a:gridCol w="1752558">
                  <a:extLst>
                    <a:ext uri="{9D8B030D-6E8A-4147-A177-3AD203B41FA5}">
                      <a16:colId xmlns="" xmlns:a16="http://schemas.microsoft.com/office/drawing/2014/main" val="2019525282"/>
                    </a:ext>
                  </a:extLst>
                </a:gridCol>
              </a:tblGrid>
              <a:tr h="24201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566634"/>
                  </a:ext>
                </a:extLst>
              </a:tr>
              <a:tr h="370142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ขั้นต้น</a:t>
                      </a:r>
                      <a:r>
                        <a:rPr lang="th-TH" sz="1000" b="1" baseline="0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b="1" dirty="0" smtClean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(50)</a:t>
                      </a:r>
                      <a:endParaRPr lang="th-TH" sz="1000" b="1" dirty="0">
                        <a:solidFill>
                          <a:srgbClr val="0000CC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3969053"/>
                  </a:ext>
                </a:extLst>
              </a:tr>
              <a:tr h="2192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9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98397"/>
              </p:ext>
            </p:extLst>
          </p:nvPr>
        </p:nvGraphicFramePr>
        <p:xfrm>
          <a:off x="5513697" y="5642550"/>
          <a:ext cx="3487799" cy="112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20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 marL="216000" indent="-216000"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Char char="§"/>
                        <a:defRPr/>
                      </a:pPr>
                      <a:r>
                        <a:rPr lang="th-TH" altLang="zh-CN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</a:t>
                      </a:r>
                    </a:p>
                    <a:p>
                      <a:pPr marL="216000" indent="-216000">
                        <a:buClr>
                          <a:srgbClr val="0000FF"/>
                        </a:buClr>
                        <a:buSzPct val="90000"/>
                        <a:buFont typeface="Wingdings" pitchFamily="2" charset="2"/>
                        <a:buChar char="§"/>
                        <a:defRPr/>
                      </a:pPr>
                      <a:r>
                        <a:rPr lang="th-TH" altLang="zh-CN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....................................</a:t>
                      </a:r>
                      <a:endParaRPr lang="th-TH" altLang="zh-CN" sz="1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Pentagon 43"/>
          <p:cNvSpPr/>
          <p:nvPr/>
        </p:nvSpPr>
        <p:spPr>
          <a:xfrm>
            <a:off x="6340563" y="782105"/>
            <a:ext cx="1855366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ตัวชี้วัดเดิมปี 63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กลุ่ม 4">
            <a:extLst>
              <a:ext uri="{FF2B5EF4-FFF2-40B4-BE49-F238E27FC236}">
                <a16:creationId xmlns="" xmlns:a16="http://schemas.microsoft.com/office/drawing/2014/main" id="{DB138557-8662-4FAD-821C-CD5A37D171FD}"/>
              </a:ext>
            </a:extLst>
          </p:cNvPr>
          <p:cNvGrpSpPr>
            <a:grpSpLocks/>
          </p:cNvGrpSpPr>
          <p:nvPr/>
        </p:nvGrpSpPr>
        <p:grpSpPr bwMode="auto">
          <a:xfrm>
            <a:off x="8104300" y="692056"/>
            <a:ext cx="1107285" cy="615553"/>
            <a:chOff x="7094187" y="1631800"/>
            <a:chExt cx="1164188" cy="613365"/>
          </a:xfrm>
        </p:grpSpPr>
        <p:pic>
          <p:nvPicPr>
            <p:cNvPr id="13" name="Picture 1" descr="C:\Users\dathpan\Downloads\056aac9a306aef891367aae43a86394b.jpg">
              <a:extLst>
                <a:ext uri="{FF2B5EF4-FFF2-40B4-BE49-F238E27FC236}">
                  <a16:creationId xmlns="" xmlns:a16="http://schemas.microsoft.com/office/drawing/2014/main" id="{1C8FDC59-D490-4774-BD7B-919EAA376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631800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2">
              <a:extLst>
                <a:ext uri="{FF2B5EF4-FFF2-40B4-BE49-F238E27FC236}">
                  <a16:creationId xmlns="" xmlns:a16="http://schemas.microsoft.com/office/drawing/2014/main" id="{81B12B46-6918-4A5E-85F8-02480A1B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77261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17.5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6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60783"/>
              </p:ext>
            </p:extLst>
          </p:nvPr>
        </p:nvGraphicFramePr>
        <p:xfrm>
          <a:off x="82778" y="3767869"/>
          <a:ext cx="5226200" cy="800100"/>
        </p:xfrm>
        <a:graphic>
          <a:graphicData uri="http://schemas.openxmlformats.org/drawingml/2006/table">
            <a:tbl>
              <a:tblPr firstRow="1"/>
              <a:tblGrid>
                <a:gridCol w="16185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2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3051">
                  <a:extLst>
                    <a:ext uri="{9D8B030D-6E8A-4147-A177-3AD203B41FA5}">
                      <a16:colId xmlns="" xmlns:a16="http://schemas.microsoft.com/office/drawing/2014/main" val="4041828440"/>
                    </a:ext>
                  </a:extLst>
                </a:gridCol>
                <a:gridCol w="1156330">
                  <a:extLst>
                    <a:ext uri="{9D8B030D-6E8A-4147-A177-3AD203B41FA5}">
                      <a16:colId xmlns="" xmlns:a16="http://schemas.microsoft.com/office/drawing/2014/main" val="4161316149"/>
                    </a:ext>
                  </a:extLst>
                </a:gridCol>
              </a:tblGrid>
              <a:tr h="1237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1000" b="1" baseline="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9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37.79</a:t>
                      </a:r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 14 </a:t>
                      </a:r>
                      <a:r>
                        <a:rPr lang="th-TH" sz="1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ก.ย. </a:t>
                      </a:r>
                      <a:r>
                        <a:rPr lang="en-US" sz="1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51.43</a:t>
                      </a:r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ณ 30 </a:t>
                      </a:r>
                      <a:r>
                        <a:rPr lang="th-TH" sz="1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ส.ค. </a:t>
                      </a:r>
                      <a:r>
                        <a:rPr lang="en-US" sz="10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th-TH" sz="1000" b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2)</a:t>
                      </a:r>
                      <a:endParaRPr lang="en-US" sz="1000" b="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0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66.87</a:t>
                      </a:r>
                      <a:endParaRPr lang="th-TH" sz="1000" b="0" i="0" u="none" strike="noStrik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26">
            <a:extLst>
              <a:ext uri="{FF2B5EF4-FFF2-40B4-BE49-F238E27FC236}">
                <a16:creationId xmlns="" xmlns:a16="http://schemas.microsoft.com/office/drawing/2014/main" id="{87AF8766-C378-4071-A14D-0C78A34E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322446"/>
              </p:ext>
            </p:extLst>
          </p:nvPr>
        </p:nvGraphicFramePr>
        <p:xfrm>
          <a:off x="82776" y="4823318"/>
          <a:ext cx="5226202" cy="746760"/>
        </p:xfrm>
        <a:graphic>
          <a:graphicData uri="http://schemas.openxmlformats.org/drawingml/2006/table">
            <a:tbl>
              <a:tblPr firstRow="1"/>
              <a:tblGrid>
                <a:gridCol w="1489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5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5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5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แผนระยะยาว /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Roadmap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2563-2565)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9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8" name="รูปภาพ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7" y="3727998"/>
            <a:ext cx="3480139" cy="18839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825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046802"/>
              </p:ext>
            </p:extLst>
          </p:nvPr>
        </p:nvGraphicFramePr>
        <p:xfrm>
          <a:off x="99302" y="3084374"/>
          <a:ext cx="5413291" cy="902676"/>
        </p:xfrm>
        <a:graphic>
          <a:graphicData uri="http://schemas.openxmlformats.org/drawingml/2006/table">
            <a:tbl>
              <a:tblPr firstRow="1"/>
              <a:tblGrid>
                <a:gridCol w="1034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8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27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6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9419">
                  <a:extLst>
                    <a:ext uri="{9D8B030D-6E8A-4147-A177-3AD203B41FA5}">
                      <a16:colId xmlns:a16="http://schemas.microsoft.com/office/drawing/2014/main" xmlns="" val="4041828440"/>
                    </a:ext>
                  </a:extLst>
                </a:gridCol>
                <a:gridCol w="1099247">
                  <a:extLst>
                    <a:ext uri="{9D8B030D-6E8A-4147-A177-3AD203B41FA5}">
                      <a16:colId xmlns:a16="http://schemas.microsoft.com/office/drawing/2014/main" xmlns="" val="416131614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9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>
                          <a:solidFill>
                            <a:srgbClr val="0000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  <a:endParaRPr lang="en-US" sz="900" b="1" baseline="0" dirty="0">
                        <a:solidFill>
                          <a:srgbClr val="0000CC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62.8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59.35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44.50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32.63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60.47</a:t>
                      </a:r>
                      <a:endParaRPr lang="th-TH" sz="900" b="1" i="0" u="none" strike="noStrike" dirty="0">
                        <a:solidFill>
                          <a:srgbClr val="0000CC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27181"/>
              </p:ext>
            </p:extLst>
          </p:nvPr>
        </p:nvGraphicFramePr>
        <p:xfrm>
          <a:off x="127700" y="4923420"/>
          <a:ext cx="5413291" cy="798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379">
                  <a:extLst>
                    <a:ext uri="{9D8B030D-6E8A-4147-A177-3AD203B41FA5}">
                      <a16:colId xmlns:a16="http://schemas.microsoft.com/office/drawing/2014/main" xmlns="" val="1661457189"/>
                    </a:ext>
                  </a:extLst>
                </a:gridCol>
                <a:gridCol w="1903883">
                  <a:extLst>
                    <a:ext uri="{9D8B030D-6E8A-4147-A177-3AD203B41FA5}">
                      <a16:colId xmlns:a16="http://schemas.microsoft.com/office/drawing/2014/main" xmlns="" val="2395773697"/>
                    </a:ext>
                  </a:extLst>
                </a:gridCol>
                <a:gridCol w="1865029">
                  <a:extLst>
                    <a:ext uri="{9D8B030D-6E8A-4147-A177-3AD203B41FA5}">
                      <a16:colId xmlns:a16="http://schemas.microsoft.com/office/drawing/2014/main" xmlns="" val="2019525282"/>
                    </a:ext>
                  </a:extLst>
                </a:gridCol>
              </a:tblGrid>
              <a:tr h="20276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7566634"/>
                  </a:ext>
                </a:extLst>
              </a:tr>
              <a:tr h="190840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rgbClr val="0000CC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3969053"/>
                  </a:ext>
                </a:extLst>
              </a:tr>
              <a:tr h="295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0000" marR="60000" marT="22860" marB="228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45697"/>
                  </a:ext>
                </a:extLst>
              </a:tr>
            </a:tbl>
          </a:graphicData>
        </a:graphic>
      </p:graphicFrame>
      <p:graphicFrame>
        <p:nvGraphicFramePr>
          <p:cNvPr id="26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80066"/>
              </p:ext>
            </p:extLst>
          </p:nvPr>
        </p:nvGraphicFramePr>
        <p:xfrm>
          <a:off x="5053965" y="5744191"/>
          <a:ext cx="3994971" cy="9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43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1155"/>
                  </a:ext>
                </a:extLst>
              </a:tr>
              <a:tr h="677706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ประชากรกลุ่มเสี่ยงได้รับการค้นหา คัดกรองและเข้าสู่ระบบบริการได้อย่างรวดเร็วครอบคลุม  รวมทั้ง จะได้รับบริการดูแลรักษาตามแนวทางที่กำหนดจนปลอดภัย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ลดความสูญเสียชีวิตจากการฆ่าตัวตายของประชากรไทย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87AF8766-C378-4071-A14D-0C78A34EB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644616"/>
              </p:ext>
            </p:extLst>
          </p:nvPr>
        </p:nvGraphicFramePr>
        <p:xfrm>
          <a:off x="127699" y="4016046"/>
          <a:ext cx="5413291" cy="910296"/>
        </p:xfrm>
        <a:graphic>
          <a:graphicData uri="http://schemas.openxmlformats.org/drawingml/2006/table">
            <a:tbl>
              <a:tblPr firstRow="1"/>
              <a:tblGrid>
                <a:gridCol w="1542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01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01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01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แผนระยะยาว /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Roadmap</a:t>
                      </a: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(2563-2565</a:t>
                      </a:r>
                      <a:r>
                        <a:rPr kumimoji="0" lang="th-TH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kumimoji="0" lang="th-TH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10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10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10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0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0" name="ตาราง 9">
            <a:extLst>
              <a:ext uri="{FF2B5EF4-FFF2-40B4-BE49-F238E27FC236}">
                <a16:creationId xmlns:a16="http://schemas.microsoft.com/office/drawing/2014/main" xmlns="" id="{1FCC445B-E140-4455-BB0D-C67387B791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86796"/>
              </p:ext>
            </p:extLst>
          </p:nvPr>
        </p:nvGraphicFramePr>
        <p:xfrm>
          <a:off x="75782" y="5754035"/>
          <a:ext cx="4829593" cy="942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9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714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เงื่อนไข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51155"/>
                  </a:ext>
                </a:extLst>
              </a:tr>
              <a:tr h="670698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ความรู้ ความเข้าใจ และความร่วมมือ ต่อการบันทึกข้อมูล การจัดส่งรายงานได้อย่างครบถ้วนและรวดเร็ว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การเพิ่มศักยภาพต่อความรอบรู้ของประชาชนกลุ่มเสี่ยงต่อการเข้าถึงบริการ</a:t>
                      </a: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สุขภาพจิต</a:t>
                      </a:r>
                      <a:endParaRPr lang="th-TH" sz="1000" b="0" baseline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51931"/>
              </p:ext>
            </p:extLst>
          </p:nvPr>
        </p:nvGraphicFramePr>
        <p:xfrm>
          <a:off x="99302" y="1201822"/>
          <a:ext cx="8902009" cy="187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6683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0443036"/>
                  </a:ext>
                </a:extLst>
              </a:tr>
              <a:tr h="1445895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ผู้ที่มีอายุตั้งแต่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ปีขึ้นไปที่รับบริการสุขภาพ และได้รับการวินิจฉัยตาม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 (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ICD –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: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International Classification of Diseases and Health Related Problems -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10)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หมวด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Intentional self-harm (X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60-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84) เมื่อจำหน่ายกลับสู่ชุมชน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ได้รับการติดตามเยี่ยมบ้าน โดยบุคลากรสาธารณสุข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และ/หรือ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นัดมาติดตามประเมินอาการที่สถาน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บริการสาธารณสุข</a:t>
                      </a: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(Follow up) </a:t>
                      </a:r>
                      <a:endParaRPr lang="th-TH" sz="10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ขอบเขตการประเมิน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ผู้ที่มีอายุตั้งแต่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ปีขึ้นไป ที่เข้ามารับบริการสุขภาพ และได้รับการวินิจฉัยตามเกณฑ์วินิจฉัยโรคหมวด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Intentional </a:t>
                      </a: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self-harm 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(X60-X84)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ณ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วันรับบริการ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ตั้งแต่เดือน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ตุลาคม 2562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กันยายน 2563</a:t>
                      </a:r>
                      <a:endParaRPr lang="th-TH" sz="1000" b="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สูตรคำนวณ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:</a:t>
                      </a: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10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ผู้พยายามฆ่าตัวตายที่เข้าถึงบริการตามข้อมูลที่รายงานใน</a:t>
                      </a: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43 แฟ้ม (</a:t>
                      </a:r>
                      <a:r>
                        <a:rPr lang="en-US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HDC</a:t>
                      </a:r>
                      <a:r>
                        <a:rPr lang="th-TH" sz="1000" b="0" baseline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lang="th-TH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/</a:t>
                      </a:r>
                      <a:r>
                        <a:rPr lang="th-TH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จำนวน</a:t>
                      </a:r>
                      <a:r>
                        <a:rPr lang="th-TH" sz="10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ผู้พยายามฆ่าตัว</a:t>
                      </a:r>
                      <a:r>
                        <a:rPr lang="th-TH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ตายที่ประมาณการจากค่าความชุก </a:t>
                      </a:r>
                      <a:r>
                        <a:rPr lang="en-US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lang="en-US" sz="1000" b="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000" b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  </a:t>
                      </a:r>
                      <a:endParaRPr lang="th-TH" sz="1000" b="0" strike="sngStrike" dirty="0" smtClean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วิธีการ</a:t>
                      </a: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เก็บข้อมูล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</a:t>
                      </a: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</a:t>
                      </a:r>
                      <a:r>
                        <a:rPr lang="th-TH" sz="1000" b="0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รวบรวมมาจากการบันทึกรายงาน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ข้อมูลจาก 43 แฟ้มกระทรวงสาธารณสุข (</a:t>
                      </a: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HDC)</a:t>
                      </a:r>
                      <a:r>
                        <a:rPr lang="th-TH" sz="1000" kern="1200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ศูนย์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เทคโนโลยีสารสนเทศและการสื่อสาร (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HDC)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สำนักงาน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ปลัดกระทรวงสาธารณสุข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Center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สำนักเทคโนโลยีสารสนเทศ กรม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สุขภาพจิต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: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กองยุทธศาสตร์และแผนงาน และศูนย์เทคโนโลยีสารสนเทศและการสื่อสาร</a:t>
                      </a:r>
                      <a:r>
                        <a:rPr lang="en-US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ปลัดกระทรวงสาธารณสุข 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สำนัก</a:t>
                      </a:r>
                      <a:r>
                        <a:rPr lang="th-TH" sz="1000" kern="12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เทคโนโลยีสารสนเทศ กรม</a:t>
                      </a:r>
                      <a:r>
                        <a:rPr lang="th-TH" sz="1000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สุขภาพจิต</a:t>
                      </a:r>
                      <a:endParaRPr lang="en-US" sz="1000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 bwMode="gray">
          <a:xfrm>
            <a:off x="82778" y="767586"/>
            <a:ext cx="6166156" cy="41756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ts val="600"/>
              </a:spcAft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ร้อย</a:t>
            </a:r>
            <a:r>
              <a: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ละของผู้พยายามฆ่าตัวตายเข้าถึง</a:t>
            </a: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 </a:t>
            </a:r>
            <a:endParaRPr lang="en-US" sz="1100" kern="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Pentagon 43"/>
          <p:cNvSpPr/>
          <p:nvPr/>
        </p:nvSpPr>
        <p:spPr>
          <a:xfrm>
            <a:off x="6340563" y="824017"/>
            <a:ext cx="1855366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ตัวชี้วัดเดิมปี63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1" name="กลุ่ม 4">
            <a:extLst>
              <a:ext uri="{FF2B5EF4-FFF2-40B4-BE49-F238E27FC236}">
                <a16:creationId xmlns:a16="http://schemas.microsoft.com/office/drawing/2014/main" xmlns="" id="{DB138557-8662-4FAD-821C-CD5A37D171FD}"/>
              </a:ext>
            </a:extLst>
          </p:cNvPr>
          <p:cNvGrpSpPr>
            <a:grpSpLocks/>
          </p:cNvGrpSpPr>
          <p:nvPr/>
        </p:nvGrpSpPr>
        <p:grpSpPr bwMode="auto">
          <a:xfrm>
            <a:off x="8104300" y="768258"/>
            <a:ext cx="1107285" cy="615553"/>
            <a:chOff x="7094187" y="1707729"/>
            <a:chExt cx="1164188" cy="613365"/>
          </a:xfrm>
        </p:grpSpPr>
        <p:pic>
          <p:nvPicPr>
            <p:cNvPr id="32" name="Picture 1" descr="C:\Users\dathpan\Downloads\056aac9a306aef891367aae43a86394b.jpg">
              <a:extLst>
                <a:ext uri="{FF2B5EF4-FFF2-40B4-BE49-F238E27FC236}">
                  <a16:creationId xmlns:a16="http://schemas.microsoft.com/office/drawing/2014/main" xmlns="" id="{1C8FDC59-D490-4774-BD7B-919EAA3763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2">
              <a:extLst>
                <a:ext uri="{FF2B5EF4-FFF2-40B4-BE49-F238E27FC236}">
                  <a16:creationId xmlns:a16="http://schemas.microsoft.com/office/drawing/2014/main" xmlns="" id="{81B12B46-6918-4A5E-85F8-02480A1B65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17.5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20111" y="6431232"/>
            <a:ext cx="2057400" cy="365125"/>
          </a:xfrm>
        </p:spPr>
        <p:txBody>
          <a:bodyPr/>
          <a:lstStyle/>
          <a:p>
            <a:pPr defTabSz="914400">
              <a:defRPr/>
            </a:pPr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34000" y="32320"/>
            <a:ext cx="86021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กรมสุขภาพจิต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ประจำปีงบประมาณ พ.ศ.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467" y="3338897"/>
            <a:ext cx="3317327" cy="21475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820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3">
            <a:extLst>
              <a:ext uri="{FF2B5EF4-FFF2-40B4-BE49-F238E27FC236}">
                <a16:creationId xmlns="" xmlns:a16="http://schemas.microsoft.com/office/drawing/2014/main" id="{CABFCFFF-E7A4-4E76-9CFF-0B29BC5B3A89}"/>
              </a:ext>
            </a:extLst>
          </p:cNvPr>
          <p:cNvSpPr/>
          <p:nvPr/>
        </p:nvSpPr>
        <p:spPr bwMode="gray">
          <a:xfrm>
            <a:off x="99304" y="817582"/>
            <a:ext cx="7017342" cy="52207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600"/>
              </a:spcAft>
              <a:defRPr/>
            </a:pPr>
            <a:endParaRPr lang="en-US" sz="1000" kern="0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16646" y="6483021"/>
            <a:ext cx="2057400" cy="365125"/>
          </a:xfrm>
        </p:spPr>
        <p:txBody>
          <a:bodyPr/>
          <a:lstStyle/>
          <a:p>
            <a:pPr>
              <a:defRPr/>
            </a:pPr>
            <a:fld id="{C7D103AA-8845-4AAA-8DCD-945F174AEA28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6A4D2973-A49A-4ECB-A3A2-8D82CB7D3579}"/>
              </a:ext>
            </a:extLst>
          </p:cNvPr>
          <p:cNvSpPr/>
          <p:nvPr/>
        </p:nvSpPr>
        <p:spPr>
          <a:xfrm>
            <a:off x="222627" y="816435"/>
            <a:ext cx="83980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2300" indent="-622300">
              <a:tabLst>
                <a:tab pos="355600" algn="l"/>
              </a:tabLst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 </a:t>
            </a:r>
            <a:r>
              <a:rPr lang="th-TH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การ</a:t>
            </a:r>
            <a:r>
              <a:rPr lang="th-TH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พัฒนาองค์การ</a:t>
            </a:r>
            <a:r>
              <a:rPr lang="th-TH" sz="1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สู่ดิจิทัล</a:t>
            </a:r>
            <a:endParaRPr lang="th-TH" sz="1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2300" indent="-266700"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สร้างนวัตกรรมในการปรับปรุงกระบวนงาน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ให้บริการ (</a:t>
            </a:r>
            <a:r>
              <a:rPr lang="en-US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e-Service) 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</a:t>
            </a:r>
            <a:r>
              <a:rPr lang="th-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ระบบรับยาใกล้</a:t>
            </a:r>
            <a:r>
              <a:rPr lang="th-TH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</a:t>
            </a:r>
            <a:endParaRPr lang="th-TH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2" name="ตาราง 9">
            <a:extLst>
              <a:ext uri="{FF2B5EF4-FFF2-40B4-BE49-F238E27FC236}">
                <a16:creationId xmlns="" xmlns:a16="http://schemas.microsoft.com/office/drawing/2014/main" id="{81E70264-49F8-44CE-9E2E-ADEB0EDE8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262602"/>
              </p:ext>
            </p:extLst>
          </p:nvPr>
        </p:nvGraphicFramePr>
        <p:xfrm>
          <a:off x="99303" y="1387762"/>
          <a:ext cx="8880740" cy="138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07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4738">
                <a:tc>
                  <a:txBody>
                    <a:bodyPr/>
                    <a:lstStyle/>
                    <a:p>
                      <a:pPr marL="0" marR="0" lvl="0" indent="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คำอธิบาย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0443036"/>
                  </a:ext>
                </a:extLst>
              </a:tr>
              <a:tr h="1127640">
                <a:tc>
                  <a:txBody>
                    <a:bodyPr/>
                    <a:lstStyle/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นิยาม</a:t>
                      </a:r>
                      <a:endParaRPr lang="th-TH" sz="1000" b="1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รายละเอียดของกิจกรรมหรือการดำเนินงาน / ขอบเขตการประเมิน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000" b="0" dirty="0">
                          <a:solidFill>
                            <a:prstClr val="black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แหล่งที่มาของข้อมูล / แผน</a:t>
                      </a:r>
                    </a:p>
                    <a:p>
                      <a:pPr marL="171450" marR="0" lvl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th-TH" sz="900" b="0" dirty="0">
                        <a:solidFill>
                          <a:prstClr val="black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="" xmlns:a16="http://schemas.microsoft.com/office/drawing/2014/main" id="{32282DA0-052E-4A6C-A9E0-78663BC19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171305"/>
              </p:ext>
            </p:extLst>
          </p:nvPr>
        </p:nvGraphicFramePr>
        <p:xfrm>
          <a:off x="99304" y="2942914"/>
          <a:ext cx="5780098" cy="914826"/>
        </p:xfrm>
        <a:graphic>
          <a:graphicData uri="http://schemas.openxmlformats.org/drawingml/2006/table">
            <a:tbl>
              <a:tblPr firstRow="1"/>
              <a:tblGrid>
                <a:gridCol w="11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475">
                  <a:extLst>
                    <a:ext uri="{9D8B030D-6E8A-4147-A177-3AD203B41FA5}">
                      <a16:colId xmlns="" xmlns:a16="http://schemas.microsoft.com/office/drawing/2014/main" val="4041828440"/>
                    </a:ext>
                  </a:extLst>
                </a:gridCol>
                <a:gridCol w="928910">
                  <a:extLst>
                    <a:ext uri="{9D8B030D-6E8A-4147-A177-3AD203B41FA5}">
                      <a16:colId xmlns="" xmlns:a16="http://schemas.microsoft.com/office/drawing/2014/main" val="416131614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ข้อมูลพื้นฐาน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9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2560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1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ผลการดำเนินงาน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8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="" xmlns:a16="http://schemas.microsoft.com/office/drawing/2014/main" id="{6B34D3A3-69C5-412E-93C5-697A0DE24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15459"/>
              </p:ext>
            </p:extLst>
          </p:nvPr>
        </p:nvGraphicFramePr>
        <p:xfrm>
          <a:off x="99301" y="4974801"/>
          <a:ext cx="57801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9762">
                  <a:extLst>
                    <a:ext uri="{9D8B030D-6E8A-4147-A177-3AD203B41FA5}">
                      <a16:colId xmlns="" xmlns:a16="http://schemas.microsoft.com/office/drawing/2014/main" val="1661457189"/>
                    </a:ext>
                  </a:extLst>
                </a:gridCol>
                <a:gridCol w="2030893">
                  <a:extLst>
                    <a:ext uri="{9D8B030D-6E8A-4147-A177-3AD203B41FA5}">
                      <a16:colId xmlns="" xmlns:a16="http://schemas.microsoft.com/office/drawing/2014/main" val="2395773697"/>
                    </a:ext>
                  </a:extLst>
                </a:gridCol>
                <a:gridCol w="1989445">
                  <a:extLst>
                    <a:ext uri="{9D8B030D-6E8A-4147-A177-3AD203B41FA5}">
                      <a16:colId xmlns="" xmlns:a16="http://schemas.microsoft.com/office/drawing/2014/main" val="2019525282"/>
                    </a:ext>
                  </a:extLst>
                </a:gridCol>
              </a:tblGrid>
              <a:tr h="15282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เกณฑ์การประเมิน</a:t>
                      </a:r>
                      <a:endParaRPr kumimoji="0" lang="en-US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000" b="1" dirty="0">
                        <a:solidFill>
                          <a:sysClr val="windowText" lastClr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7566634"/>
                  </a:ext>
                </a:extLst>
              </a:tr>
              <a:tr h="143835"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เป้าหมายขั้นต้น (50)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เป้าหมายมาตรฐาน (</a:t>
                      </a:r>
                      <a:r>
                        <a:rPr lang="en-US" sz="10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</a:t>
                      </a:r>
                      <a:r>
                        <a:rPr lang="th-TH" sz="10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000" b="1" dirty="0">
                          <a:solidFill>
                            <a:sysClr val="windowText" lastClr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เป้าหมายขั้นสูง (100)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33969053"/>
                  </a:ext>
                </a:extLst>
              </a:tr>
              <a:tr h="564859">
                <a:tc>
                  <a:txBody>
                    <a:bodyPr/>
                    <a:lstStyle/>
                    <a:p>
                      <a:pPr algn="ctr"/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endParaRPr lang="th-TH" sz="10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000" b="1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xxx</a:t>
                      </a:r>
                    </a:p>
                    <a:p>
                      <a:pPr algn="ctr"/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0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endParaRPr lang="th-TH" sz="1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th-TH" sz="9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4745697"/>
                  </a:ext>
                </a:extLst>
              </a:tr>
            </a:tbl>
          </a:graphicData>
        </a:graphic>
      </p:graphicFrame>
      <p:graphicFrame>
        <p:nvGraphicFramePr>
          <p:cNvPr id="39" name="ตาราง 9">
            <a:extLst>
              <a:ext uri="{FF2B5EF4-FFF2-40B4-BE49-F238E27FC236}">
                <a16:creationId xmlns="" xmlns:a16="http://schemas.microsoft.com/office/drawing/2014/main" id="{42BD58F7-3C14-4AAE-B48F-32F2C09018D2}"/>
              </a:ext>
            </a:extLst>
          </p:cNvPr>
          <p:cNvGraphicFramePr>
            <a:graphicFrameLocks noGrp="1"/>
          </p:cNvGraphicFramePr>
          <p:nvPr/>
        </p:nvGraphicFramePr>
        <p:xfrm>
          <a:off x="6025954" y="6030807"/>
          <a:ext cx="2975357" cy="76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465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ประโยชน์ที่ประชาชนจะได้รับ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50504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ตาราง 9">
            <a:extLst>
              <a:ext uri="{FF2B5EF4-FFF2-40B4-BE49-F238E27FC236}">
                <a16:creationId xmlns="" xmlns:a16="http://schemas.microsoft.com/office/drawing/2014/main" id="{635C277D-BE56-4129-BD5B-55AD0FEB84B3}"/>
              </a:ext>
            </a:extLst>
          </p:cNvPr>
          <p:cNvGraphicFramePr>
            <a:graphicFrameLocks noGrp="1"/>
          </p:cNvGraphicFramePr>
          <p:nvPr/>
        </p:nvGraphicFramePr>
        <p:xfrm>
          <a:off x="99302" y="6017947"/>
          <a:ext cx="5780100" cy="76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0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เงื่อนไข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51155"/>
                  </a:ext>
                </a:extLst>
              </a:tr>
              <a:tr h="505041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......................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2" name="Pentagon 43">
            <a:extLst>
              <a:ext uri="{FF2B5EF4-FFF2-40B4-BE49-F238E27FC236}">
                <a16:creationId xmlns="" xmlns:a16="http://schemas.microsoft.com/office/drawing/2014/main" id="{1755DE49-B3BF-4308-9071-54B54A22B25D}"/>
              </a:ext>
            </a:extLst>
          </p:cNvPr>
          <p:cNvSpPr/>
          <p:nvPr/>
        </p:nvSpPr>
        <p:spPr>
          <a:xfrm>
            <a:off x="7239896" y="824080"/>
            <a:ext cx="972663" cy="320908"/>
          </a:xfrm>
          <a:prstGeom prst="homePlate">
            <a:avLst>
              <a:gd name="adj" fmla="val 39432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defRPr/>
            </a:pP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ตัวชี้วัดใหม่ </a:t>
            </a:r>
            <a:endParaRPr lang="th-TH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กลุ่ม 4">
            <a:extLst>
              <a:ext uri="{FF2B5EF4-FFF2-40B4-BE49-F238E27FC236}">
                <a16:creationId xmlns="" xmlns:a16="http://schemas.microsoft.com/office/drawing/2014/main" id="{1D774466-017E-4478-B56F-87855EA39C59}"/>
              </a:ext>
            </a:extLst>
          </p:cNvPr>
          <p:cNvGrpSpPr>
            <a:grpSpLocks/>
          </p:cNvGrpSpPr>
          <p:nvPr/>
        </p:nvGrpSpPr>
        <p:grpSpPr bwMode="auto">
          <a:xfrm>
            <a:off x="8104300" y="768258"/>
            <a:ext cx="1107285" cy="615553"/>
            <a:chOff x="7094187" y="1707729"/>
            <a:chExt cx="1164188" cy="613365"/>
          </a:xfrm>
        </p:grpSpPr>
        <p:pic>
          <p:nvPicPr>
            <p:cNvPr id="44" name="Picture 1" descr="C:\Users\dathpan\Downloads\056aac9a306aef891367aae43a86394b.jpg">
              <a:extLst>
                <a:ext uri="{FF2B5EF4-FFF2-40B4-BE49-F238E27FC236}">
                  <a16:creationId xmlns="" xmlns:a16="http://schemas.microsoft.com/office/drawing/2014/main" id="{04B89FC1-3F1E-4B7E-8983-A663D984E0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19" t="8192" r="17099" b="14839"/>
            <a:stretch>
              <a:fillRect/>
            </a:stretch>
          </p:blipFill>
          <p:spPr bwMode="auto">
            <a:xfrm>
              <a:off x="7286862" y="1707729"/>
              <a:ext cx="742574" cy="6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Box 2">
              <a:extLst>
                <a:ext uri="{FF2B5EF4-FFF2-40B4-BE49-F238E27FC236}">
                  <a16:creationId xmlns="" xmlns:a16="http://schemas.microsoft.com/office/drawing/2014/main" id="{22B3867F-F310-4931-A49F-5ABF6C746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4187" y="1848543"/>
              <a:ext cx="1164188" cy="3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defRPr/>
              </a:pPr>
              <a:r>
                <a:rPr lang="th-TH" altLang="th-TH" sz="9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น้ำหนัก</a:t>
              </a:r>
              <a:endParaRPr lang="en-US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defRPr/>
              </a:pPr>
              <a:r>
                <a:rPr lang="en-US" sz="1100" b="1" dirty="0" smtClean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th-TH" sz="11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E55FA05F-7FB7-4B0E-942B-C513BF4139BE}"/>
              </a:ext>
            </a:extLst>
          </p:cNvPr>
          <p:cNvSpPr/>
          <p:nvPr/>
        </p:nvSpPr>
        <p:spPr>
          <a:xfrm>
            <a:off x="6047221" y="2856031"/>
            <a:ext cx="2932821" cy="26621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ขั้นตอนการดำเนินงานในปี 256</a:t>
            </a:r>
            <a:r>
              <a:rPr lang="en-US" sz="1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th-TH" sz="16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B7991F5-FED8-4273-90B6-7C60C340997B}"/>
              </a:ext>
            </a:extLst>
          </p:cNvPr>
          <p:cNvSpPr/>
          <p:nvPr/>
        </p:nvSpPr>
        <p:spPr>
          <a:xfrm>
            <a:off x="1800156" y="3529573"/>
            <a:ext cx="32290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h-TH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สิ่งที่ได้ดำเนินการในอดีต</a:t>
            </a:r>
            <a:endParaRPr lang="th-TH" sz="1200" dirty="0">
              <a:solidFill>
                <a:srgbClr val="C00000"/>
              </a:solidFill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="" xmlns:a16="http://schemas.microsoft.com/office/drawing/2014/main" id="{A9040195-2958-433C-AAD3-D49FD5128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8868935"/>
              </p:ext>
            </p:extLst>
          </p:nvPr>
        </p:nvGraphicFramePr>
        <p:xfrm>
          <a:off x="99304" y="3947039"/>
          <a:ext cx="5780098" cy="902676"/>
        </p:xfrm>
        <a:graphic>
          <a:graphicData uri="http://schemas.openxmlformats.org/drawingml/2006/table">
            <a:tbl>
              <a:tblPr firstRow="1"/>
              <a:tblGrid>
                <a:gridCol w="11049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392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4475">
                  <a:extLst>
                    <a:ext uri="{9D8B030D-6E8A-4147-A177-3AD203B41FA5}">
                      <a16:colId xmlns="" xmlns:a16="http://schemas.microsoft.com/office/drawing/2014/main" val="4041828440"/>
                    </a:ext>
                  </a:extLst>
                </a:gridCol>
                <a:gridCol w="928910">
                  <a:extLst>
                    <a:ext uri="{9D8B030D-6E8A-4147-A177-3AD203B41FA5}">
                      <a16:colId xmlns="" xmlns:a16="http://schemas.microsoft.com/office/drawing/2014/main" val="4161316149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แผนระยะยาว /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Roadmap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(2563-25</a:t>
                      </a: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xx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 </a:t>
                      </a:r>
                      <a:r>
                        <a:rPr kumimoji="0" lang="th-TH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(ถ้ามี)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947573"/>
                  </a:ext>
                </a:extLst>
              </a:tr>
              <a:tr h="163859">
                <a:tc>
                  <a:txBody>
                    <a:bodyPr/>
                    <a:lstStyle/>
                    <a:p>
                      <a:pPr lvl="0" algn="ctr"/>
                      <a:r>
                        <a:rPr lang="th-TH" sz="9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ปีงบประมาณ</a:t>
                      </a:r>
                      <a:endParaRPr lang="en-US" sz="9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th-TH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en-US" sz="900" b="1" baseline="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4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ค่าเป้าหมาย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xxx</a:t>
                      </a:r>
                      <a:r>
                        <a:rPr kumimoji="0" lang="th-TH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6"/>
          <p:cNvSpPr txBox="1"/>
          <p:nvPr/>
        </p:nvSpPr>
        <p:spPr>
          <a:xfrm>
            <a:off x="34000" y="32320"/>
            <a:ext cx="86021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0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ตัวชี้วัด</a:t>
            </a:r>
            <a:r>
              <a:rPr lang="th-TH" sz="2000" b="1" dirty="0" smtClean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กรมสุขภาพจิต</a:t>
            </a:r>
            <a:endParaRPr lang="th-TH" sz="2000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th-TH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ตามมาตรการปรับปรุงประสิทธิภาพในการปฏิบัติราชการ ประจำปีงบประมาณ พ.ศ. </a:t>
            </a:r>
            <a:r>
              <a:rPr lang="en-US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8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s Slide Master">
  <a:themeElements>
    <a:clrScheme name="mobi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282BE"/>
      </a:accent1>
      <a:accent2>
        <a:srgbClr val="28608C"/>
      </a:accent2>
      <a:accent3>
        <a:srgbClr val="262626"/>
      </a:accent3>
      <a:accent4>
        <a:srgbClr val="3282BE"/>
      </a:accent4>
      <a:accent5>
        <a:srgbClr val="28608C"/>
      </a:accent5>
      <a:accent6>
        <a:srgbClr val="262626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17814</TotalTime>
  <Words>1920</Words>
  <Application>Microsoft Office PowerPoint</Application>
  <PresentationFormat>นำเสนอทางหน้าจอ (4:3)</PresentationFormat>
  <Paragraphs>349</Paragraphs>
  <Slides>8</Slides>
  <Notes>4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5</vt:i4>
      </vt:variant>
      <vt:variant>
        <vt:lpstr>ชื่อเรื่องสไลด์</vt:lpstr>
      </vt:variant>
      <vt:variant>
        <vt:i4>8</vt:i4>
      </vt:variant>
    </vt:vector>
  </HeadingPairs>
  <TitlesOfParts>
    <vt:vector size="22" baseType="lpstr">
      <vt:lpstr>Arial Unicode MS</vt:lpstr>
      <vt:lpstr>Angsana New</vt:lpstr>
      <vt:lpstr>Arial</vt:lpstr>
      <vt:lpstr>Calibri</vt:lpstr>
      <vt:lpstr>Calibri Light</vt:lpstr>
      <vt:lpstr>Cordia New</vt:lpstr>
      <vt:lpstr>Symbol</vt:lpstr>
      <vt:lpstr>Tahoma</vt:lpstr>
      <vt:lpstr>Wingdings</vt:lpstr>
      <vt:lpstr>1_Custom Design</vt:lpstr>
      <vt:lpstr>32_Custom Design</vt:lpstr>
      <vt:lpstr>15_Office Theme</vt:lpstr>
      <vt:lpstr>Contents Slide Master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Kritsana</dc:creator>
  <cp:lastModifiedBy>apinya</cp:lastModifiedBy>
  <cp:revision>1154</cp:revision>
  <cp:lastPrinted>2020-10-21T09:38:35Z</cp:lastPrinted>
  <dcterms:created xsi:type="dcterms:W3CDTF">2013-12-18T03:01:27Z</dcterms:created>
  <dcterms:modified xsi:type="dcterms:W3CDTF">2020-10-22T01:47:32Z</dcterms:modified>
</cp:coreProperties>
</file>